
<file path=[Content_Types].xml><?xml version="1.0" encoding="utf-8"?>
<Types xmlns="http://schemas.openxmlformats.org/package/2006/content-types">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8"/>
  </p:notesMasterIdLst>
  <p:sldIdLst>
    <p:sldId id="507" r:id="rId3"/>
    <p:sldId id="664" r:id="rId4"/>
    <p:sldId id="665" r:id="rId5"/>
    <p:sldId id="674" r:id="rId6"/>
    <p:sldId id="667" r:id="rId7"/>
    <p:sldId id="668" r:id="rId8"/>
    <p:sldId id="675" r:id="rId9"/>
    <p:sldId id="670" r:id="rId10"/>
    <p:sldId id="669" r:id="rId11"/>
    <p:sldId id="671" r:id="rId12"/>
    <p:sldId id="676" r:id="rId13"/>
    <p:sldId id="687" r:id="rId14"/>
    <p:sldId id="673" r:id="rId15"/>
    <p:sldId id="686" r:id="rId16"/>
    <p:sldId id="334" r:id="rId17"/>
  </p:sldIdLst>
  <p:sldSz cx="12192000" cy="6858000"/>
  <p:notesSz cx="6858000" cy="9144000"/>
  <p:custDataLst>
    <p:tags r:id="rId2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20" userDrawn="1">
          <p15:clr>
            <a:srgbClr val="A4A3A4"/>
          </p15:clr>
        </p15:guide>
        <p15:guide id="2" pos="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00000"/>
    <a:srgbClr val="B43500"/>
    <a:srgbClr val="C80000"/>
    <a:srgbClr val="EE4137"/>
    <a:srgbClr val="DA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15" autoAdjust="0"/>
    <p:restoredTop sz="93091" autoAdjust="0"/>
  </p:normalViewPr>
  <p:slideViewPr>
    <p:cSldViewPr snapToGrid="0" showGuides="1">
      <p:cViewPr>
        <p:scale>
          <a:sx n="60" d="100"/>
          <a:sy n="60" d="100"/>
        </p:scale>
        <p:origin x="-1020" y="-210"/>
      </p:cViewPr>
      <p:guideLst>
        <p:guide orient="horz" pos="4320"/>
        <p:guide/>
      </p:guideLst>
    </p:cSldViewPr>
  </p:slideViewPr>
  <p:notesTextViewPr>
    <p:cViewPr>
      <p:scale>
        <a:sx n="1" d="1"/>
        <a:sy n="1" d="1"/>
      </p:scale>
      <p:origin x="0" y="0"/>
    </p:cViewPr>
  </p:notesTextViewPr>
  <p:sorterViewPr>
    <p:cViewPr>
      <p:scale>
        <a:sx n="100" d="100"/>
        <a:sy n="100" d="100"/>
      </p:scale>
      <p:origin x="0" y="-3211"/>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2" Type="http://schemas.openxmlformats.org/officeDocument/2006/relationships/tags" Target="tags/tag35.xml"/><Relationship Id="rId21" Type="http://schemas.openxmlformats.org/officeDocument/2006/relationships/tableStyles" Target="tableStyles.xml"/><Relationship Id="rId20" Type="http://schemas.openxmlformats.org/officeDocument/2006/relationships/viewProps" Target="viewProps.xml"/><Relationship Id="rId2" Type="http://schemas.openxmlformats.org/officeDocument/2006/relationships/theme" Target="theme/theme1.xml"/><Relationship Id="rId19" Type="http://schemas.openxmlformats.org/officeDocument/2006/relationships/presProps" Target="presProps.xml"/><Relationship Id="rId18" Type="http://schemas.openxmlformats.org/officeDocument/2006/relationships/notesMaster" Target="notesMasters/notesMaster1.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82E9E0A-F172-4C2F-8989-C68994E44F03}"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56025E5-C19F-4708-A6A7-01A1290DDE68}"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3A278B89-2568-4EAF-8B74-C49164B7BFE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BC9403F-C605-4947-B99F-7FA3328B16EB}"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A278B89-2568-4EAF-8B74-C49164B7BFE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BC9403F-C605-4947-B99F-7FA3328B16EB}"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3A278B89-2568-4EAF-8B74-C49164B7BFE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BC9403F-C605-4947-B99F-7FA3328B16EB}"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3A278B89-2568-4EAF-8B74-C49164B7BFE4}"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BC9403F-C605-4947-B99F-7FA3328B16EB}"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3A278B89-2568-4EAF-8B74-C49164B7BFE4}"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BC9403F-C605-4947-B99F-7FA3328B16EB}"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3A278B89-2568-4EAF-8B74-C49164B7BFE4}"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BC9403F-C605-4947-B99F-7FA3328B16EB}"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A278B89-2568-4EAF-8B74-C49164B7BFE4}"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BC9403F-C605-4947-B99F-7FA3328B16EB}"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3A278B89-2568-4EAF-8B74-C49164B7BFE4}"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BC9403F-C605-4947-B99F-7FA3328B16EB}"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3A278B89-2568-4EAF-8B74-C49164B7BFE4}"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BC9403F-C605-4947-B99F-7FA3328B16EB}"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A278B89-2568-4EAF-8B74-C49164B7BFE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BC9403F-C605-4947-B99F-7FA3328B16EB}"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A278B89-2568-4EAF-8B74-C49164B7BFE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BC9403F-C605-4947-B99F-7FA3328B16EB}"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278B89-2568-4EAF-8B74-C49164B7BFE4}"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C9403F-C605-4947-B99F-7FA3328B16E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6" Type="http://schemas.openxmlformats.org/officeDocument/2006/relationships/slideLayout" Target="../slideLayouts/slideLayout2.xml"/><Relationship Id="rId15" Type="http://schemas.openxmlformats.org/officeDocument/2006/relationships/tags" Target="../tags/tag14.xml"/><Relationship Id="rId14" Type="http://schemas.openxmlformats.org/officeDocument/2006/relationships/tags" Target="../tags/tag13.xml"/><Relationship Id="rId13" Type="http://schemas.openxmlformats.org/officeDocument/2006/relationships/tags" Target="../tags/tag12.xml"/><Relationship Id="rId12" Type="http://schemas.openxmlformats.org/officeDocument/2006/relationships/tags" Target="../tags/tag11.xml"/><Relationship Id="rId11" Type="http://schemas.openxmlformats.org/officeDocument/2006/relationships/tags" Target="../tags/tag10.xml"/><Relationship Id="rId10" Type="http://schemas.openxmlformats.org/officeDocument/2006/relationships/tags" Target="../tags/tag9.xml"/><Relationship Id="rId1" Type="http://schemas.openxmlformats.org/officeDocument/2006/relationships/image" Target="../media/image2.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5.xml.rels><?xml version="1.0" encoding="UTF-8" standalone="yes"?>
<Relationships xmlns="http://schemas.openxmlformats.org/package/2006/relationships"><Relationship Id="rId9" Type="http://schemas.openxmlformats.org/officeDocument/2006/relationships/tags" Target="../tags/tag22.xml"/><Relationship Id="rId8" Type="http://schemas.openxmlformats.org/officeDocument/2006/relationships/tags" Target="../tags/tag21.xml"/><Relationship Id="rId7" Type="http://schemas.openxmlformats.org/officeDocument/2006/relationships/tags" Target="../tags/tag20.xml"/><Relationship Id="rId6" Type="http://schemas.openxmlformats.org/officeDocument/2006/relationships/tags" Target="../tags/tag19.xml"/><Relationship Id="rId5" Type="http://schemas.openxmlformats.org/officeDocument/2006/relationships/tags" Target="../tags/tag18.xml"/><Relationship Id="rId4" Type="http://schemas.openxmlformats.org/officeDocument/2006/relationships/tags" Target="../tags/tag17.xml"/><Relationship Id="rId3" Type="http://schemas.openxmlformats.org/officeDocument/2006/relationships/tags" Target="../tags/tag16.xml"/><Relationship Id="rId2" Type="http://schemas.openxmlformats.org/officeDocument/2006/relationships/tags" Target="../tags/tag15.xml"/><Relationship Id="rId12" Type="http://schemas.openxmlformats.org/officeDocument/2006/relationships/slideLayout" Target="../slideLayouts/slideLayout2.xml"/><Relationship Id="rId11" Type="http://schemas.openxmlformats.org/officeDocument/2006/relationships/tags" Target="../tags/tag24.xml"/><Relationship Id="rId10" Type="http://schemas.openxmlformats.org/officeDocument/2006/relationships/tags" Target="../tags/tag23.xml"/><Relationship Id="rId1" Type="http://schemas.openxmlformats.org/officeDocument/2006/relationships/image" Target="../media/image2.jpeg"/></Relationships>
</file>

<file path=ppt/slides/_rels/slide6.xml.rels><?xml version="1.0" encoding="UTF-8" standalone="yes"?>
<Relationships xmlns="http://schemas.openxmlformats.org/package/2006/relationships"><Relationship Id="rId9" Type="http://schemas.openxmlformats.org/officeDocument/2006/relationships/tags" Target="../tags/tag32.xml"/><Relationship Id="rId8" Type="http://schemas.openxmlformats.org/officeDocument/2006/relationships/tags" Target="../tags/tag31.xml"/><Relationship Id="rId7" Type="http://schemas.openxmlformats.org/officeDocument/2006/relationships/tags" Target="../tags/tag30.xml"/><Relationship Id="rId6" Type="http://schemas.openxmlformats.org/officeDocument/2006/relationships/tags" Target="../tags/tag29.xml"/><Relationship Id="rId5" Type="http://schemas.openxmlformats.org/officeDocument/2006/relationships/tags" Target="../tags/tag28.xml"/><Relationship Id="rId4" Type="http://schemas.openxmlformats.org/officeDocument/2006/relationships/tags" Target="../tags/tag27.xml"/><Relationship Id="rId3" Type="http://schemas.openxmlformats.org/officeDocument/2006/relationships/tags" Target="../tags/tag26.xml"/><Relationship Id="rId2" Type="http://schemas.openxmlformats.org/officeDocument/2006/relationships/tags" Target="../tags/tag25.xml"/><Relationship Id="rId12" Type="http://schemas.openxmlformats.org/officeDocument/2006/relationships/slideLayout" Target="../slideLayouts/slideLayout2.xml"/><Relationship Id="rId11" Type="http://schemas.openxmlformats.org/officeDocument/2006/relationships/tags" Target="../tags/tag34.xml"/><Relationship Id="rId10" Type="http://schemas.openxmlformats.org/officeDocument/2006/relationships/tags" Target="../tags/tag33.xml"/><Relationship Id="rId1" Type="http://schemas.openxmlformats.org/officeDocument/2006/relationships/image" Target="../media/image2.jpe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b="6029"/>
          <a:stretch>
            <a:fillRect/>
          </a:stretch>
        </p:blipFill>
        <p:spPr>
          <a:xfrm>
            <a:off x="0" y="-15875"/>
            <a:ext cx="12192000" cy="6874136"/>
          </a:xfrm>
          <a:prstGeom prst="rect">
            <a:avLst/>
          </a:prstGeom>
        </p:spPr>
      </p:pic>
      <p:sp>
        <p:nvSpPr>
          <p:cNvPr id="6" name="文本框 20"/>
          <p:cNvSpPr>
            <a:spLocks noChangeArrowheads="1"/>
          </p:cNvSpPr>
          <p:nvPr/>
        </p:nvSpPr>
        <p:spPr bwMode="auto">
          <a:xfrm>
            <a:off x="1628017" y="1859875"/>
            <a:ext cx="8692125" cy="2953385"/>
          </a:xfrm>
          <a:prstGeom prst="rect">
            <a:avLst/>
          </a:prstGeom>
          <a:noFill/>
          <a:ln w="9525">
            <a:noFill/>
            <a:miter lim="800000"/>
          </a:ln>
        </p:spPr>
        <p:txBody>
          <a:bodyPr wrap="square">
            <a:spAutoFit/>
          </a:bodyPr>
          <a:lstStyle/>
          <a:p>
            <a:pPr algn="ctr">
              <a:lnSpc>
                <a:spcPct val="150000"/>
              </a:lnSpc>
            </a:pPr>
            <a:r>
              <a:rPr lang="zh-CN" altLang="en-US" sz="6000" b="1" dirty="0" smtClean="0">
                <a:solidFill>
                  <a:schemeClr val="bg1"/>
                </a:solidFill>
                <a:latin typeface="微软雅黑" panose="020B0503020204020204" pitchFamily="34" charset="-122"/>
                <a:ea typeface="微软雅黑" panose="020B0503020204020204" pitchFamily="34" charset="-122"/>
              </a:rPr>
              <a:t>中华人民共和国学位法</a:t>
            </a:r>
            <a:endParaRPr lang="zh-CN" altLang="en-US" sz="6000" b="1" dirty="0" smtClean="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sz="3200" b="1" dirty="0" smtClean="0">
                <a:solidFill>
                  <a:schemeClr val="bg1"/>
                </a:solidFill>
                <a:latin typeface="微软雅黑" panose="020B0503020204020204" pitchFamily="34" charset="-122"/>
                <a:ea typeface="微软雅黑" panose="020B0503020204020204" pitchFamily="34" charset="-122"/>
              </a:rPr>
              <a:t>（2024年4月26日第十四届全国人民代表大会常务委员会第九次会议通过）</a:t>
            </a:r>
            <a:endParaRPr lang="zh-CN" altLang="en-US" sz="3200" b="1" dirty="0" smtClean="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cstate="print">
            <a:extLst>
              <a:ext uri="{28A0092B-C50C-407E-A947-70E740481C1C}">
                <a14:useLocalDpi xmlns:a14="http://schemas.microsoft.com/office/drawing/2010/main" val="0"/>
              </a:ext>
            </a:extLst>
          </a:blip>
          <a:srcRect b="6177"/>
          <a:stretch>
            <a:fillRect/>
          </a:stretch>
        </p:blipFill>
        <p:spPr>
          <a:xfrm>
            <a:off x="0" y="-5080"/>
            <a:ext cx="12192000" cy="6863379"/>
          </a:xfrm>
          <a:prstGeom prst="rect">
            <a:avLst/>
          </a:prstGeom>
        </p:spPr>
      </p:pic>
      <p:sp>
        <p:nvSpPr>
          <p:cNvPr id="23" name="矩形 17"/>
          <p:cNvSpPr>
            <a:spLocks noChangeArrowheads="1"/>
          </p:cNvSpPr>
          <p:nvPr/>
        </p:nvSpPr>
        <p:spPr bwMode="auto">
          <a:xfrm>
            <a:off x="1370330" y="1366520"/>
            <a:ext cx="9976485" cy="2565400"/>
          </a:xfrm>
          <a:prstGeom prst="rect">
            <a:avLst/>
          </a:prstGeom>
          <a:noFill/>
          <a:ln w="9525">
            <a:noFill/>
            <a:miter lim="800000"/>
          </a:ln>
        </p:spPr>
        <p:txBody>
          <a:bodyPr wrap="square">
            <a:noAutofit/>
          </a:bodyPr>
          <a:lstStyle/>
          <a:p>
            <a:pPr algn="just">
              <a:lnSpc>
                <a:spcPct val="150000"/>
              </a:lnSpc>
            </a:pPr>
            <a:r>
              <a:rPr lang="zh-CN" altLang="en-US" sz="2400" b="1" dirty="0" smtClean="0">
                <a:latin typeface="微软雅黑" panose="020B0503020204020204" pitchFamily="34" charset="-122"/>
                <a:ea typeface="微软雅黑" panose="020B0503020204020204" pitchFamily="34" charset="-122"/>
              </a:rPr>
              <a:t>2024年4月26日，第十四届全国人民代表大会常务委员会第九次会议表决通过《中华人民共和国学位法》，</a:t>
            </a:r>
            <a:r>
              <a:rPr lang="zh-CN" altLang="en-US" sz="2400" b="1" dirty="0" smtClean="0">
                <a:solidFill>
                  <a:srgbClr val="FF0000"/>
                </a:solidFill>
                <a:latin typeface="微软雅黑" panose="020B0503020204020204" pitchFamily="34" charset="-122"/>
                <a:ea typeface="微软雅黑" panose="020B0503020204020204" pitchFamily="34" charset="-122"/>
              </a:rPr>
              <a:t>自2025年1月1日起施行</a:t>
            </a:r>
            <a:r>
              <a:rPr lang="zh-CN" altLang="en-US" sz="2400" b="1" dirty="0" smtClean="0">
                <a:latin typeface="微软雅黑" panose="020B0503020204020204" pitchFamily="34" charset="-122"/>
                <a:ea typeface="微软雅黑" panose="020B0503020204020204" pitchFamily="34" charset="-122"/>
              </a:rPr>
              <a:t>。</a:t>
            </a:r>
            <a:endParaRPr lang="zh-CN" altLang="en-US" sz="2400" b="1" dirty="0" smtClean="0">
              <a:latin typeface="微软雅黑" panose="020B0503020204020204" pitchFamily="34" charset="-122"/>
              <a:ea typeface="微软雅黑" panose="020B0503020204020204" pitchFamily="34" charset="-122"/>
            </a:endParaRPr>
          </a:p>
          <a:p>
            <a:pPr algn="just">
              <a:lnSpc>
                <a:spcPct val="150000"/>
              </a:lnSpc>
            </a:pP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50000"/>
              </a:lnSpc>
            </a:pPr>
            <a:r>
              <a:rPr lang="zh-CN" altLang="en-US" sz="2400" b="1" dirty="0" smtClean="0">
                <a:latin typeface="微软雅黑" panose="020B0503020204020204" pitchFamily="34" charset="-122"/>
                <a:ea typeface="微软雅黑" panose="020B0503020204020204" pitchFamily="34" charset="-122"/>
              </a:rPr>
              <a:t>学位法共7章45条，全面总结了学位条例实施以来学位工作改革发展的成果和经验，有针对性地破解学位工作中存在的问题，系统构建了中国特色的学位法律制度。</a:t>
            </a:r>
            <a:endParaRPr lang="zh-CN" altLang="en-US" sz="2400" b="1" dirty="0" smtClean="0">
              <a:latin typeface="微软雅黑" panose="020B0503020204020204" pitchFamily="34" charset="-122"/>
              <a:ea typeface="微软雅黑" panose="020B0503020204020204" pitchFamily="34" charset="-122"/>
            </a:endParaRPr>
          </a:p>
        </p:txBody>
      </p:sp>
      <p:sp>
        <p:nvSpPr>
          <p:cNvPr id="2" name="椭圆 1"/>
          <p:cNvSpPr/>
          <p:nvPr/>
        </p:nvSpPr>
        <p:spPr>
          <a:xfrm>
            <a:off x="1055370" y="1628140"/>
            <a:ext cx="165100" cy="184150"/>
          </a:xfrm>
          <a:prstGeom prst="ellipse">
            <a:avLst/>
          </a:prstGeom>
          <a:solidFill>
            <a:schemeClr val="tx1"/>
          </a:solidFill>
          <a:ln w="12700" cmpd="sng">
            <a:solidFill>
              <a:schemeClr val="tx1"/>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 name="椭圆 2"/>
          <p:cNvSpPr/>
          <p:nvPr/>
        </p:nvSpPr>
        <p:spPr>
          <a:xfrm>
            <a:off x="1055370" y="3244850"/>
            <a:ext cx="165100" cy="184150"/>
          </a:xfrm>
          <a:prstGeom prst="ellipse">
            <a:avLst/>
          </a:prstGeom>
          <a:solidFill>
            <a:schemeClr val="tx1"/>
          </a:solidFill>
          <a:ln w="12700" cmpd="sng">
            <a:solidFill>
              <a:schemeClr val="tx1"/>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cstate="print">
            <a:extLst>
              <a:ext uri="{28A0092B-C50C-407E-A947-70E740481C1C}">
                <a14:useLocalDpi xmlns:a14="http://schemas.microsoft.com/office/drawing/2010/main" val="0"/>
              </a:ext>
            </a:extLst>
          </a:blip>
          <a:srcRect b="6177"/>
          <a:stretch>
            <a:fillRect/>
          </a:stretch>
        </p:blipFill>
        <p:spPr>
          <a:xfrm>
            <a:off x="0" y="0"/>
            <a:ext cx="12192000" cy="6863379"/>
          </a:xfrm>
          <a:prstGeom prst="rect">
            <a:avLst/>
          </a:prstGeom>
        </p:spPr>
      </p:pic>
      <p:grpSp>
        <p:nvGrpSpPr>
          <p:cNvPr id="32" name="Group 4"/>
          <p:cNvGrpSpPr>
            <a:grpSpLocks noChangeAspect="1"/>
          </p:cNvGrpSpPr>
          <p:nvPr/>
        </p:nvGrpSpPr>
        <p:grpSpPr bwMode="auto">
          <a:xfrm>
            <a:off x="452120" y="2456180"/>
            <a:ext cx="2486660" cy="2295525"/>
            <a:chOff x="-987" y="1313"/>
            <a:chExt cx="2048" cy="1890"/>
          </a:xfrm>
        </p:grpSpPr>
        <p:sp>
          <p:nvSpPr>
            <p:cNvPr id="33" name="AutoShape 3"/>
            <p:cNvSpPr>
              <a:spLocks noChangeAspect="1" noChangeArrowheads="1" noTextEdit="1"/>
            </p:cNvSpPr>
            <p:nvPr/>
          </p:nvSpPr>
          <p:spPr bwMode="auto">
            <a:xfrm>
              <a:off x="0" y="1313"/>
              <a:ext cx="1061" cy="1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4" name="Oval 5"/>
            <p:cNvSpPr>
              <a:spLocks noChangeArrowheads="1"/>
            </p:cNvSpPr>
            <p:nvPr/>
          </p:nvSpPr>
          <p:spPr bwMode="auto">
            <a:xfrm>
              <a:off x="-987" y="1313"/>
              <a:ext cx="2048" cy="1890"/>
            </a:xfrm>
            <a:prstGeom prst="ellipse">
              <a:avLst/>
            </a:prstGeom>
            <a:solidFill>
              <a:srgbClr val="C80000"/>
            </a:solidFill>
            <a:ln w="0">
              <a:noFill/>
              <a:prstDash val="solid"/>
              <a:round/>
            </a:ln>
          </p:spPr>
          <p:txBody>
            <a:bodyPr vert="horz" wrap="square" lIns="91440" tIns="45720" rIns="91440" bIns="45720" numCol="1" anchor="t" anchorCtr="0" compatLnSpc="1"/>
            <a:lstStyle/>
            <a:p>
              <a:endParaRPr lang="zh-CN" altLang="en-US"/>
            </a:p>
          </p:txBody>
        </p:sp>
        <p:sp>
          <p:nvSpPr>
            <p:cNvPr id="42" name="Freeform 13"/>
            <p:cNvSpPr/>
            <p:nvPr/>
          </p:nvSpPr>
          <p:spPr bwMode="auto">
            <a:xfrm>
              <a:off x="-188" y="1737"/>
              <a:ext cx="451" cy="983"/>
            </a:xfrm>
            <a:custGeom>
              <a:avLst/>
              <a:gdLst>
                <a:gd name="T0" fmla="*/ 1520 w 1520"/>
                <a:gd name="T1" fmla="*/ 1520 h 1520"/>
                <a:gd name="T2" fmla="*/ 0 w 1520"/>
                <a:gd name="T3" fmla="*/ 1520 h 1520"/>
                <a:gd name="T4" fmla="*/ 0 w 1520"/>
                <a:gd name="T5" fmla="*/ 0 h 1520"/>
                <a:gd name="T6" fmla="*/ 1520 w 1520"/>
                <a:gd name="T7" fmla="*/ 0 h 1520"/>
                <a:gd name="T8" fmla="*/ 1520 w 1520"/>
                <a:gd name="T9" fmla="*/ 1520 h 1520"/>
              </a:gdLst>
              <a:ahLst/>
              <a:cxnLst>
                <a:cxn ang="0">
                  <a:pos x="T0" y="T1"/>
                </a:cxn>
                <a:cxn ang="0">
                  <a:pos x="T2" y="T3"/>
                </a:cxn>
                <a:cxn ang="0">
                  <a:pos x="T4" y="T5"/>
                </a:cxn>
                <a:cxn ang="0">
                  <a:pos x="T6" y="T7"/>
                </a:cxn>
                <a:cxn ang="0">
                  <a:pos x="T8" y="T9"/>
                </a:cxn>
              </a:cxnLst>
              <a:rect l="0" t="0" r="r" b="b"/>
              <a:pathLst>
                <a:path w="1520" h="1520">
                  <a:moveTo>
                    <a:pt x="1520" y="1520"/>
                  </a:moveTo>
                  <a:cubicBezTo>
                    <a:pt x="1004" y="1520"/>
                    <a:pt x="502" y="1520"/>
                    <a:pt x="0" y="1520"/>
                  </a:cubicBezTo>
                  <a:cubicBezTo>
                    <a:pt x="0" y="1004"/>
                    <a:pt x="0" y="517"/>
                    <a:pt x="0" y="0"/>
                  </a:cubicBezTo>
                  <a:cubicBezTo>
                    <a:pt x="502" y="0"/>
                    <a:pt x="1004" y="0"/>
                    <a:pt x="1520" y="0"/>
                  </a:cubicBezTo>
                  <a:cubicBezTo>
                    <a:pt x="1520" y="502"/>
                    <a:pt x="1520" y="1004"/>
                    <a:pt x="1520" y="1520"/>
                  </a:cubicBezTo>
                </a:path>
              </a:pathLst>
            </a:custGeom>
            <a:solidFill>
              <a:srgbClr val="FFFFFF"/>
            </a:solidFill>
            <a:ln w="0">
              <a:solidFill>
                <a:srgbClr val="000000"/>
              </a:solidFill>
              <a:prstDash val="solid"/>
              <a:round/>
            </a:ln>
          </p:spPr>
          <p:txBody>
            <a:bodyPr vert="horz" wrap="square" lIns="91440" tIns="45720" rIns="91440" bIns="45720" numCol="1" anchor="t" anchorCtr="0" compatLnSpc="1"/>
            <a:lstStyle/>
            <a:p>
              <a:r>
                <a:rPr lang="zh-CN" altLang="en-US" sz="3600" b="1">
                  <a:latin typeface="微软雅黑" panose="020B0503020204020204" pitchFamily="34" charset="-122"/>
                  <a:ea typeface="微软雅黑" panose="020B0503020204020204" pitchFamily="34" charset="-122"/>
                </a:rPr>
                <a:t>目</a:t>
              </a:r>
              <a:endParaRPr lang="zh-CN" altLang="en-US" sz="3600" b="1">
                <a:latin typeface="微软雅黑" panose="020B0503020204020204" pitchFamily="34" charset="-122"/>
                <a:ea typeface="微软雅黑" panose="020B0503020204020204" pitchFamily="34" charset="-122"/>
              </a:endParaRPr>
            </a:p>
            <a:p>
              <a:r>
                <a:rPr lang="zh-CN" altLang="en-US" sz="3600" b="1">
                  <a:latin typeface="微软雅黑" panose="020B0503020204020204" pitchFamily="34" charset="-122"/>
                  <a:ea typeface="微软雅黑" panose="020B0503020204020204" pitchFamily="34" charset="-122"/>
                </a:rPr>
                <a:t>录</a:t>
              </a:r>
              <a:endParaRPr lang="zh-CN" altLang="en-US" sz="3600" b="1">
                <a:latin typeface="微软雅黑" panose="020B0503020204020204" pitchFamily="34" charset="-122"/>
                <a:ea typeface="微软雅黑" panose="020B0503020204020204" pitchFamily="34" charset="-122"/>
              </a:endParaRPr>
            </a:p>
          </p:txBody>
        </p:sp>
      </p:grpSp>
      <p:sp>
        <p:nvSpPr>
          <p:cNvPr id="49" name="矩形 48"/>
          <p:cNvSpPr/>
          <p:nvPr>
            <p:custDataLst>
              <p:tags r:id="rId2"/>
            </p:custDataLst>
          </p:nvPr>
        </p:nvSpPr>
        <p:spPr bwMode="auto">
          <a:xfrm>
            <a:off x="3127515" y="890683"/>
            <a:ext cx="1078829" cy="715445"/>
          </a:xfrm>
          <a:prstGeom prst="rect">
            <a:avLst/>
          </a:prstGeom>
          <a:solidFill>
            <a:srgbClr val="C80000"/>
          </a:solidFill>
          <a:ln w="25400" cap="flat" cmpd="sng" algn="ctr">
            <a:noFill/>
            <a:prstDash val="solid"/>
          </a:ln>
          <a:effectLst/>
        </p:spPr>
        <p:txBody>
          <a:bodyPr anchor="ctr"/>
          <a:lstStyle/>
          <a:p>
            <a:pPr marR="0" lvl="0" indent="0" algn="ctr" defTabSz="0" fontAlgn="auto">
              <a:lnSpc>
                <a:spcPct val="100000"/>
              </a:lnSpc>
              <a:spcBef>
                <a:spcPts val="0"/>
              </a:spcBef>
              <a:spcAft>
                <a:spcPts val="0"/>
              </a:spcAft>
              <a:buClrTx/>
              <a:buSzTx/>
              <a:buFontTx/>
              <a:buNone/>
              <a:defRPr/>
            </a:pPr>
            <a:endParaRPr lang="zh-CN" altLang="en-US" sz="2800" b="1" kern="0" spc="300" dirty="0">
              <a:latin typeface="+mn-ea"/>
            </a:endParaRPr>
          </a:p>
        </p:txBody>
      </p:sp>
      <p:sp>
        <p:nvSpPr>
          <p:cNvPr id="52" name="矩形 51"/>
          <p:cNvSpPr/>
          <p:nvPr>
            <p:custDataLst>
              <p:tags r:id="rId3"/>
            </p:custDataLst>
          </p:nvPr>
        </p:nvSpPr>
        <p:spPr bwMode="auto">
          <a:xfrm>
            <a:off x="3127515" y="1740717"/>
            <a:ext cx="1078829" cy="715445"/>
          </a:xfrm>
          <a:prstGeom prst="rect">
            <a:avLst/>
          </a:prstGeom>
          <a:solidFill>
            <a:srgbClr val="C80000"/>
          </a:solidFill>
          <a:ln w="25400" cap="flat" cmpd="sng" algn="ctr">
            <a:noFill/>
            <a:prstDash val="solid"/>
          </a:ln>
          <a:effectLst/>
        </p:spPr>
        <p:txBody>
          <a:bodyPr anchor="ctr"/>
          <a:lstStyle/>
          <a:p>
            <a:pPr algn="ctr">
              <a:defRPr/>
            </a:pPr>
            <a:endParaRPr lang="zh-CN" altLang="en-US" sz="2800" b="1" kern="0" spc="300" dirty="0">
              <a:latin typeface="+mn-ea"/>
            </a:endParaRPr>
          </a:p>
        </p:txBody>
      </p:sp>
      <p:sp>
        <p:nvSpPr>
          <p:cNvPr id="53" name="矩形 52"/>
          <p:cNvSpPr/>
          <p:nvPr>
            <p:custDataLst>
              <p:tags r:id="rId4"/>
            </p:custDataLst>
          </p:nvPr>
        </p:nvSpPr>
        <p:spPr bwMode="auto">
          <a:xfrm>
            <a:off x="3127515" y="2618047"/>
            <a:ext cx="1078829" cy="715445"/>
          </a:xfrm>
          <a:prstGeom prst="rect">
            <a:avLst/>
          </a:prstGeom>
          <a:solidFill>
            <a:srgbClr val="C80000"/>
          </a:solidFill>
          <a:ln w="25400" cap="flat" cmpd="sng" algn="ctr">
            <a:noFill/>
            <a:prstDash val="solid"/>
          </a:ln>
          <a:effectLst/>
        </p:spPr>
        <p:txBody>
          <a:bodyPr anchor="ctr"/>
          <a:lstStyle/>
          <a:p>
            <a:pPr marR="0" lvl="0" indent="0" algn="ctr" defTabSz="0" fontAlgn="auto">
              <a:lnSpc>
                <a:spcPct val="100000"/>
              </a:lnSpc>
              <a:spcBef>
                <a:spcPts val="0"/>
              </a:spcBef>
              <a:spcAft>
                <a:spcPts val="0"/>
              </a:spcAft>
              <a:buClrTx/>
              <a:buSzTx/>
              <a:buFontTx/>
              <a:buNone/>
              <a:defRPr/>
            </a:pPr>
            <a:endParaRPr lang="zh-CN" altLang="en-US" sz="2800" b="1" kern="0" spc="300" dirty="0">
              <a:latin typeface="+mn-ea"/>
            </a:endParaRPr>
          </a:p>
        </p:txBody>
      </p:sp>
      <p:sp>
        <p:nvSpPr>
          <p:cNvPr id="54" name="矩形 53"/>
          <p:cNvSpPr/>
          <p:nvPr>
            <p:custDataLst>
              <p:tags r:id="rId5"/>
            </p:custDataLst>
          </p:nvPr>
        </p:nvSpPr>
        <p:spPr>
          <a:xfrm>
            <a:off x="4341813" y="910775"/>
            <a:ext cx="6476199" cy="715445"/>
          </a:xfrm>
          <a:prstGeom prst="rect">
            <a:avLst/>
          </a:prstGeom>
          <a:solidFill>
            <a:schemeClr val="bg1"/>
          </a:solidFill>
          <a:ln w="12700" cap="flat" cmpd="sng" algn="ctr">
            <a:noFill/>
            <a:prstDash val="solid"/>
            <a:miter lim="800000"/>
          </a:ln>
          <a:effectLst/>
        </p:spPr>
        <p:txBody>
          <a:bodyPr rtlCol="0" anchor="ctr"/>
          <a:lstStyle/>
          <a:p>
            <a:pPr lvl="0">
              <a:defRPr/>
            </a:pPr>
            <a:r>
              <a:rPr kumimoji="0" lang="zh-CN" altLang="en-US" sz="2400" b="1" i="0" u="none" strike="noStrike" kern="0" cap="none" spc="300" normalizeH="0" baseline="0" noProof="0" dirty="0" smtClean="0">
                <a:ln>
                  <a:noFill/>
                </a:ln>
                <a:solidFill>
                  <a:schemeClr val="accent1">
                    <a:lumMod val="50000"/>
                  </a:schemeClr>
                </a:solidFill>
                <a:effectLst/>
                <a:uLnTx/>
                <a:uFillTx/>
                <a:latin typeface="微软雅黑" panose="020B0503020204020204" pitchFamily="34" charset="-122"/>
                <a:ea typeface="微软雅黑" panose="020B0503020204020204" pitchFamily="34" charset="-122"/>
              </a:rPr>
              <a:t> </a:t>
            </a:r>
            <a:r>
              <a:rPr lang="zh-CN" altLang="en-US" sz="2400" b="1" kern="0" spc="300" dirty="0" smtClean="0">
                <a:latin typeface="微软雅黑" panose="020B0503020204020204" pitchFamily="34" charset="-122"/>
                <a:ea typeface="微软雅黑" panose="020B0503020204020204" pitchFamily="34" charset="-122"/>
              </a:rPr>
              <a:t>第一章　总则</a:t>
            </a:r>
            <a:endParaRPr lang="zh-CN" altLang="en-US" sz="2400" b="1" kern="0" spc="300" dirty="0" smtClean="0">
              <a:latin typeface="微软雅黑" panose="020B0503020204020204" pitchFamily="34" charset="-122"/>
              <a:ea typeface="微软雅黑" panose="020B0503020204020204" pitchFamily="34" charset="-122"/>
            </a:endParaRPr>
          </a:p>
        </p:txBody>
      </p:sp>
      <p:sp>
        <p:nvSpPr>
          <p:cNvPr id="55" name="矩形 54"/>
          <p:cNvSpPr/>
          <p:nvPr>
            <p:custDataLst>
              <p:tags r:id="rId6"/>
            </p:custDataLst>
          </p:nvPr>
        </p:nvSpPr>
        <p:spPr>
          <a:xfrm>
            <a:off x="4341815" y="1755786"/>
            <a:ext cx="6476198" cy="715445"/>
          </a:xfrm>
          <a:prstGeom prst="rect">
            <a:avLst/>
          </a:prstGeom>
          <a:solidFill>
            <a:schemeClr val="bg1"/>
          </a:solidFill>
          <a:ln w="12700" cap="flat" cmpd="sng" algn="ctr">
            <a:noFill/>
            <a:prstDash val="solid"/>
            <a:miter lim="800000"/>
          </a:ln>
          <a:effectLst/>
        </p:spPr>
        <p:txBody>
          <a:bodyPr rtlCol="0" anchor="ctr"/>
          <a:lstStyle/>
          <a:p>
            <a:pPr lvl="0">
              <a:defRPr/>
            </a:pPr>
            <a:r>
              <a:rPr kumimoji="0" lang="zh-CN" altLang="en-US" sz="2400" i="0" u="none" strike="noStrike" kern="0" cap="none" spc="300" normalizeH="0" baseline="0" noProof="0" dirty="0" smtClean="0">
                <a:ln>
                  <a:noFill/>
                </a:ln>
                <a:solidFill>
                  <a:schemeClr val="accent1">
                    <a:lumMod val="50000"/>
                  </a:schemeClr>
                </a:solidFill>
                <a:effectLst/>
                <a:uLnTx/>
                <a:uFillTx/>
                <a:latin typeface="微软雅黑" panose="020B0503020204020204" pitchFamily="34" charset="-122"/>
                <a:ea typeface="微软雅黑" panose="020B0503020204020204" pitchFamily="34" charset="-122"/>
              </a:rPr>
              <a:t> </a:t>
            </a:r>
            <a:r>
              <a:rPr lang="zh-CN" altLang="en-US" sz="2400" b="1" kern="0" spc="300" dirty="0" smtClean="0">
                <a:latin typeface="微软雅黑" panose="020B0503020204020204" pitchFamily="34" charset="-122"/>
                <a:ea typeface="微软雅黑" panose="020B0503020204020204" pitchFamily="34" charset="-122"/>
              </a:rPr>
              <a:t>第二</a:t>
            </a:r>
            <a:r>
              <a:rPr lang="zh-CN" altLang="en-US" sz="2400" b="1" kern="0" spc="300" noProof="0" dirty="0" smtClean="0">
                <a:latin typeface="微软雅黑" panose="020B0503020204020204" pitchFamily="34" charset="-122"/>
                <a:ea typeface="微软雅黑" panose="020B0503020204020204" pitchFamily="34" charset="-122"/>
              </a:rPr>
              <a:t>章　学位工作体制</a:t>
            </a:r>
            <a:endParaRPr lang="zh-CN" altLang="en-US" sz="2400" b="1" kern="0" spc="300" noProof="0" dirty="0" smtClean="0">
              <a:latin typeface="微软雅黑" panose="020B0503020204020204" pitchFamily="34" charset="-122"/>
              <a:ea typeface="微软雅黑" panose="020B0503020204020204" pitchFamily="34" charset="-122"/>
            </a:endParaRPr>
          </a:p>
        </p:txBody>
      </p:sp>
      <p:sp>
        <p:nvSpPr>
          <p:cNvPr id="56" name="矩形 55"/>
          <p:cNvSpPr/>
          <p:nvPr>
            <p:custDataLst>
              <p:tags r:id="rId7"/>
            </p:custDataLst>
          </p:nvPr>
        </p:nvSpPr>
        <p:spPr>
          <a:xfrm>
            <a:off x="4341814" y="2628093"/>
            <a:ext cx="6476400" cy="715445"/>
          </a:xfrm>
          <a:prstGeom prst="rect">
            <a:avLst/>
          </a:prstGeom>
          <a:solidFill>
            <a:schemeClr val="bg1"/>
          </a:solidFill>
          <a:ln w="12700" cap="flat" cmpd="sng" algn="ctr">
            <a:noFill/>
            <a:prstDash val="solid"/>
            <a:miter lim="800000"/>
          </a:ln>
          <a:effectLst/>
        </p:spPr>
        <p:txBody>
          <a:bodyPr rtlCol="0" anchor="ctr"/>
          <a:lstStyle/>
          <a:p>
            <a:pPr lvl="0">
              <a:defRPr/>
            </a:pPr>
            <a:r>
              <a:rPr kumimoji="0" lang="zh-CN" altLang="en-US" sz="2400" i="0" u="none" strike="noStrike" kern="0" cap="none" spc="300" normalizeH="0" baseline="0" noProof="0" dirty="0" smtClean="0">
                <a:ln>
                  <a:noFill/>
                </a:ln>
                <a:solidFill>
                  <a:schemeClr val="accent1">
                    <a:lumMod val="50000"/>
                  </a:schemeClr>
                </a:solidFill>
                <a:effectLst/>
                <a:uLnTx/>
                <a:uFillTx/>
                <a:latin typeface="微软雅黑" panose="020B0503020204020204" pitchFamily="34" charset="-122"/>
                <a:ea typeface="微软雅黑" panose="020B0503020204020204" pitchFamily="34" charset="-122"/>
              </a:rPr>
              <a:t> </a:t>
            </a:r>
            <a:r>
              <a:rPr lang="zh-CN" altLang="en-US" sz="2400" b="1" kern="0" spc="300" noProof="0" dirty="0" smtClean="0">
                <a:latin typeface="微软雅黑" panose="020B0503020204020204" pitchFamily="34" charset="-122"/>
                <a:ea typeface="微软雅黑" panose="020B0503020204020204" pitchFamily="34" charset="-122"/>
              </a:rPr>
              <a:t>第三章　学位授予资格</a:t>
            </a:r>
            <a:endParaRPr lang="zh-CN" altLang="en-US" sz="2400" b="1" kern="0" spc="300" noProof="0" dirty="0" smtClean="0">
              <a:latin typeface="微软雅黑" panose="020B0503020204020204" pitchFamily="34" charset="-122"/>
              <a:ea typeface="微软雅黑" panose="020B0503020204020204" pitchFamily="34" charset="-122"/>
            </a:endParaRPr>
          </a:p>
        </p:txBody>
      </p:sp>
      <p:sp>
        <p:nvSpPr>
          <p:cNvPr id="57" name="矩形 56"/>
          <p:cNvSpPr/>
          <p:nvPr>
            <p:custDataLst>
              <p:tags r:id="rId8"/>
            </p:custDataLst>
          </p:nvPr>
        </p:nvSpPr>
        <p:spPr bwMode="auto">
          <a:xfrm>
            <a:off x="3143435" y="3513371"/>
            <a:ext cx="1078829" cy="715445"/>
          </a:xfrm>
          <a:prstGeom prst="rect">
            <a:avLst/>
          </a:prstGeom>
          <a:solidFill>
            <a:srgbClr val="C80000"/>
          </a:solidFill>
          <a:ln w="25400" cap="flat" cmpd="sng" algn="ctr">
            <a:noFill/>
            <a:prstDash val="solid"/>
          </a:ln>
          <a:effectLst/>
        </p:spPr>
        <p:txBody>
          <a:bodyPr anchor="ctr"/>
          <a:lstStyle/>
          <a:p>
            <a:pPr marR="0" lvl="0" indent="0" algn="ctr" defTabSz="0" fontAlgn="auto">
              <a:lnSpc>
                <a:spcPct val="100000"/>
              </a:lnSpc>
              <a:spcBef>
                <a:spcPts val="0"/>
              </a:spcBef>
              <a:spcAft>
                <a:spcPts val="0"/>
              </a:spcAft>
              <a:buClrTx/>
              <a:buSzTx/>
              <a:buFontTx/>
              <a:buNone/>
              <a:defRPr/>
            </a:pPr>
            <a:endParaRPr lang="zh-CN" altLang="en-US" sz="2800" b="1" kern="0" spc="300" dirty="0">
              <a:latin typeface="+mn-ea"/>
            </a:endParaRPr>
          </a:p>
        </p:txBody>
      </p:sp>
      <p:sp>
        <p:nvSpPr>
          <p:cNvPr id="58" name="矩形 57"/>
          <p:cNvSpPr/>
          <p:nvPr>
            <p:custDataLst>
              <p:tags r:id="rId9"/>
            </p:custDataLst>
          </p:nvPr>
        </p:nvSpPr>
        <p:spPr bwMode="auto">
          <a:xfrm>
            <a:off x="3143435" y="4363405"/>
            <a:ext cx="1078829" cy="715445"/>
          </a:xfrm>
          <a:prstGeom prst="rect">
            <a:avLst/>
          </a:prstGeom>
          <a:solidFill>
            <a:srgbClr val="C80000"/>
          </a:solidFill>
          <a:ln w="25400" cap="flat" cmpd="sng" algn="ctr">
            <a:noFill/>
            <a:prstDash val="solid"/>
          </a:ln>
          <a:effectLst/>
        </p:spPr>
        <p:txBody>
          <a:bodyPr anchor="ctr"/>
          <a:lstStyle/>
          <a:p>
            <a:pPr algn="ctr">
              <a:defRPr/>
            </a:pPr>
            <a:endParaRPr lang="zh-CN" altLang="en-US" sz="2800" b="1" kern="0" spc="300" dirty="0">
              <a:latin typeface="+mn-ea"/>
            </a:endParaRPr>
          </a:p>
        </p:txBody>
      </p:sp>
      <p:sp>
        <p:nvSpPr>
          <p:cNvPr id="59" name="矩形 58"/>
          <p:cNvSpPr/>
          <p:nvPr>
            <p:custDataLst>
              <p:tags r:id="rId10"/>
            </p:custDataLst>
          </p:nvPr>
        </p:nvSpPr>
        <p:spPr bwMode="auto">
          <a:xfrm>
            <a:off x="3143435" y="5240735"/>
            <a:ext cx="1078829" cy="715445"/>
          </a:xfrm>
          <a:prstGeom prst="rect">
            <a:avLst/>
          </a:prstGeom>
          <a:solidFill>
            <a:srgbClr val="C80000"/>
          </a:solidFill>
          <a:ln w="25400" cap="flat" cmpd="sng" algn="ctr">
            <a:noFill/>
            <a:prstDash val="solid"/>
          </a:ln>
          <a:effectLst/>
        </p:spPr>
        <p:txBody>
          <a:bodyPr anchor="ctr"/>
          <a:lstStyle/>
          <a:p>
            <a:pPr marR="0" lvl="0" indent="0" algn="ctr" defTabSz="0" fontAlgn="auto">
              <a:lnSpc>
                <a:spcPct val="100000"/>
              </a:lnSpc>
              <a:spcBef>
                <a:spcPts val="0"/>
              </a:spcBef>
              <a:spcAft>
                <a:spcPts val="0"/>
              </a:spcAft>
              <a:buClrTx/>
              <a:buSzTx/>
              <a:buFontTx/>
              <a:buNone/>
              <a:defRPr/>
            </a:pPr>
            <a:endParaRPr lang="zh-CN" altLang="en-US" sz="2800" b="1" kern="0" spc="300" dirty="0">
              <a:latin typeface="+mn-ea"/>
            </a:endParaRPr>
          </a:p>
        </p:txBody>
      </p:sp>
      <p:sp>
        <p:nvSpPr>
          <p:cNvPr id="60" name="矩形 59"/>
          <p:cNvSpPr/>
          <p:nvPr>
            <p:custDataLst>
              <p:tags r:id="rId11"/>
            </p:custDataLst>
          </p:nvPr>
        </p:nvSpPr>
        <p:spPr>
          <a:xfrm>
            <a:off x="4357733" y="3533463"/>
            <a:ext cx="6476199" cy="715445"/>
          </a:xfrm>
          <a:prstGeom prst="rect">
            <a:avLst/>
          </a:prstGeom>
          <a:solidFill>
            <a:schemeClr val="bg1"/>
          </a:solidFill>
          <a:ln w="12700" cap="flat" cmpd="sng" algn="ctr">
            <a:noFill/>
            <a:prstDash val="solid"/>
            <a:miter lim="800000"/>
          </a:ln>
          <a:effectLst/>
        </p:spPr>
        <p:txBody>
          <a:bodyPr rtlCol="0" anchor="ctr"/>
          <a:lstStyle/>
          <a:p>
            <a:pPr lvl="0">
              <a:defRPr/>
            </a:pPr>
            <a:r>
              <a:rPr kumimoji="0" lang="zh-CN" altLang="en-US" sz="2400" i="0" u="none" strike="noStrike" kern="0" cap="none" spc="300" normalizeH="0" baseline="0" noProof="0" dirty="0" smtClean="0">
                <a:ln>
                  <a:noFill/>
                </a:ln>
                <a:solidFill>
                  <a:schemeClr val="accent1">
                    <a:lumMod val="50000"/>
                  </a:schemeClr>
                </a:solidFill>
                <a:effectLst/>
                <a:uLnTx/>
                <a:uFillTx/>
                <a:latin typeface="微软雅黑" panose="020B0503020204020204" pitchFamily="34" charset="-122"/>
                <a:ea typeface="微软雅黑" panose="020B0503020204020204" pitchFamily="34" charset="-122"/>
              </a:rPr>
              <a:t> </a:t>
            </a:r>
            <a:r>
              <a:rPr lang="zh-CN" altLang="en-US" sz="2400" b="1" kern="0" spc="300" dirty="0" smtClean="0">
                <a:latin typeface="微软雅黑" panose="020B0503020204020204" pitchFamily="34" charset="-122"/>
                <a:ea typeface="微软雅黑" panose="020B0503020204020204" pitchFamily="34" charset="-122"/>
              </a:rPr>
              <a:t>第四章　学位授予条件</a:t>
            </a:r>
            <a:endParaRPr lang="zh-CN" altLang="en-US" sz="2400" b="1" kern="0" spc="300" dirty="0" smtClean="0">
              <a:latin typeface="微软雅黑" panose="020B0503020204020204" pitchFamily="34" charset="-122"/>
              <a:ea typeface="微软雅黑" panose="020B0503020204020204" pitchFamily="34" charset="-122"/>
            </a:endParaRPr>
          </a:p>
        </p:txBody>
      </p:sp>
      <p:sp>
        <p:nvSpPr>
          <p:cNvPr id="61" name="矩形 60"/>
          <p:cNvSpPr/>
          <p:nvPr>
            <p:custDataLst>
              <p:tags r:id="rId12"/>
            </p:custDataLst>
          </p:nvPr>
        </p:nvSpPr>
        <p:spPr>
          <a:xfrm>
            <a:off x="4357734" y="4378474"/>
            <a:ext cx="6476400" cy="715445"/>
          </a:xfrm>
          <a:prstGeom prst="rect">
            <a:avLst/>
          </a:prstGeom>
          <a:solidFill>
            <a:schemeClr val="bg1"/>
          </a:solidFill>
          <a:ln w="12700" cap="flat" cmpd="sng" algn="ctr">
            <a:noFill/>
            <a:prstDash val="solid"/>
            <a:miter lim="800000"/>
          </a:ln>
          <a:effectLst/>
        </p:spPr>
        <p:txBody>
          <a:bodyPr rtlCol="0" anchor="ctr"/>
          <a:lstStyle/>
          <a:p>
            <a:pPr lvl="0">
              <a:defRPr/>
            </a:pPr>
            <a:r>
              <a:rPr kumimoji="0" lang="zh-CN" altLang="en-US" sz="2400" i="0" u="none" strike="noStrike" kern="0" cap="none" spc="300" normalizeH="0" baseline="0" noProof="0" dirty="0" smtClean="0">
                <a:ln>
                  <a:noFill/>
                </a:ln>
                <a:solidFill>
                  <a:schemeClr val="accent1">
                    <a:lumMod val="50000"/>
                  </a:schemeClr>
                </a:solidFill>
                <a:effectLst/>
                <a:uLnTx/>
                <a:uFillTx/>
                <a:latin typeface="微软雅黑" panose="020B0503020204020204" pitchFamily="34" charset="-122"/>
                <a:ea typeface="微软雅黑" panose="020B0503020204020204" pitchFamily="34" charset="-122"/>
              </a:rPr>
              <a:t> </a:t>
            </a:r>
            <a:r>
              <a:rPr lang="zh-CN" altLang="en-US" sz="2400" b="1" kern="0" spc="300" dirty="0" smtClean="0">
                <a:latin typeface="微软雅黑" panose="020B0503020204020204" pitchFamily="34" charset="-122"/>
                <a:ea typeface="微软雅黑" panose="020B0503020204020204" pitchFamily="34" charset="-122"/>
              </a:rPr>
              <a:t>第五章　学位授予程序</a:t>
            </a:r>
            <a:endParaRPr lang="zh-CN" altLang="en-US" sz="2400" b="1" kern="0" spc="300" dirty="0" smtClean="0">
              <a:latin typeface="微软雅黑" panose="020B0503020204020204" pitchFamily="34" charset="-122"/>
              <a:ea typeface="微软雅黑" panose="020B0503020204020204" pitchFamily="34" charset="-122"/>
            </a:endParaRPr>
          </a:p>
        </p:txBody>
      </p:sp>
      <p:sp>
        <p:nvSpPr>
          <p:cNvPr id="62" name="矩形 61"/>
          <p:cNvSpPr/>
          <p:nvPr>
            <p:custDataLst>
              <p:tags r:id="rId13"/>
            </p:custDataLst>
          </p:nvPr>
        </p:nvSpPr>
        <p:spPr>
          <a:xfrm>
            <a:off x="4357734" y="5250781"/>
            <a:ext cx="6476400" cy="715445"/>
          </a:xfrm>
          <a:prstGeom prst="rect">
            <a:avLst/>
          </a:prstGeom>
          <a:solidFill>
            <a:schemeClr val="bg1"/>
          </a:solidFill>
          <a:ln w="12700" cap="flat" cmpd="sng" algn="ctr">
            <a:noFill/>
            <a:prstDash val="solid"/>
            <a:miter lim="800000"/>
          </a:ln>
          <a:effectLst/>
        </p:spPr>
        <p:txBody>
          <a:bodyPr rtlCol="0" anchor="ctr"/>
          <a:lstStyle/>
          <a:p>
            <a:pPr lvl="0">
              <a:defRPr/>
            </a:pPr>
            <a:r>
              <a:rPr kumimoji="0" lang="zh-CN" altLang="en-US" sz="2400" i="0" u="none" strike="noStrike" kern="0" cap="none" spc="300" normalizeH="0" baseline="0" noProof="0" dirty="0" smtClean="0">
                <a:ln>
                  <a:noFill/>
                </a:ln>
                <a:solidFill>
                  <a:schemeClr val="accent1">
                    <a:lumMod val="50000"/>
                  </a:schemeClr>
                </a:solidFill>
                <a:effectLst/>
                <a:uLnTx/>
                <a:uFillTx/>
                <a:latin typeface="微软雅黑" panose="020B0503020204020204" pitchFamily="34" charset="-122"/>
                <a:ea typeface="微软雅黑" panose="020B0503020204020204" pitchFamily="34" charset="-122"/>
              </a:rPr>
              <a:t> </a:t>
            </a:r>
            <a:r>
              <a:rPr lang="en-US" altLang="zh-CN" sz="2400" kern="0" spc="300" dirty="0" smtClean="0">
                <a:latin typeface="微软雅黑" panose="020B0503020204020204" pitchFamily="34" charset="-122"/>
                <a:ea typeface="微软雅黑" panose="020B0503020204020204" pitchFamily="34" charset="-122"/>
              </a:rPr>
              <a:t> </a:t>
            </a:r>
            <a:r>
              <a:rPr lang="zh-CN" altLang="en-US" sz="2400" b="1" kern="0" spc="300" dirty="0">
                <a:latin typeface="微软雅黑" panose="020B0503020204020204" pitchFamily="34" charset="-122"/>
                <a:ea typeface="微软雅黑" panose="020B0503020204020204" pitchFamily="34" charset="-122"/>
              </a:rPr>
              <a:t>第六章　学位质量保障</a:t>
            </a:r>
            <a:endParaRPr lang="zh-CN" altLang="en-US" sz="2400" b="1" kern="0" spc="300" dirty="0">
              <a:latin typeface="微软雅黑" panose="020B0503020204020204" pitchFamily="34" charset="-122"/>
              <a:ea typeface="微软雅黑" panose="020B0503020204020204" pitchFamily="34" charset="-122"/>
            </a:endParaRPr>
          </a:p>
        </p:txBody>
      </p:sp>
      <p:sp>
        <p:nvSpPr>
          <p:cNvPr id="2" name="矩形 1"/>
          <p:cNvSpPr/>
          <p:nvPr>
            <p:custDataLst>
              <p:tags r:id="rId14"/>
            </p:custDataLst>
          </p:nvPr>
        </p:nvSpPr>
        <p:spPr bwMode="auto">
          <a:xfrm>
            <a:off x="3143435" y="6081475"/>
            <a:ext cx="1078829" cy="715445"/>
          </a:xfrm>
          <a:prstGeom prst="rect">
            <a:avLst/>
          </a:prstGeom>
          <a:solidFill>
            <a:srgbClr val="C80000"/>
          </a:solidFill>
          <a:ln w="25400" cap="flat" cmpd="sng" algn="ctr">
            <a:noFill/>
            <a:prstDash val="solid"/>
          </a:ln>
          <a:effectLst/>
        </p:spPr>
        <p:txBody>
          <a:bodyPr anchor="ctr"/>
          <a:p>
            <a:pPr marR="0" lvl="0" indent="0" algn="ctr" defTabSz="0" fontAlgn="auto">
              <a:lnSpc>
                <a:spcPct val="100000"/>
              </a:lnSpc>
              <a:spcBef>
                <a:spcPts val="0"/>
              </a:spcBef>
              <a:spcAft>
                <a:spcPts val="0"/>
              </a:spcAft>
              <a:buClrTx/>
              <a:buSzTx/>
              <a:buFontTx/>
              <a:buNone/>
              <a:defRPr/>
            </a:pPr>
            <a:endParaRPr lang="zh-CN" altLang="en-US" sz="2800" b="1" kern="0" spc="300" dirty="0">
              <a:latin typeface="+mn-ea"/>
            </a:endParaRPr>
          </a:p>
        </p:txBody>
      </p:sp>
      <p:sp>
        <p:nvSpPr>
          <p:cNvPr id="3" name="矩形 2"/>
          <p:cNvSpPr/>
          <p:nvPr>
            <p:custDataLst>
              <p:tags r:id="rId15"/>
            </p:custDataLst>
          </p:nvPr>
        </p:nvSpPr>
        <p:spPr>
          <a:xfrm>
            <a:off x="4357734" y="6072471"/>
            <a:ext cx="6476400" cy="715445"/>
          </a:xfrm>
          <a:prstGeom prst="rect">
            <a:avLst/>
          </a:prstGeom>
          <a:solidFill>
            <a:schemeClr val="bg1"/>
          </a:solidFill>
          <a:ln w="12700" cap="flat" cmpd="sng" algn="ctr">
            <a:noFill/>
            <a:prstDash val="solid"/>
            <a:miter lim="800000"/>
          </a:ln>
          <a:effectLst/>
        </p:spPr>
        <p:txBody>
          <a:bodyPr rtlCol="0" anchor="ctr"/>
          <a:p>
            <a:pPr lvl="0">
              <a:defRPr/>
            </a:pPr>
            <a:r>
              <a:rPr kumimoji="0" lang="zh-CN" altLang="en-US" sz="2400" i="0" u="none" strike="noStrike" kern="0" cap="none" spc="300" normalizeH="0" baseline="0" noProof="0" dirty="0" smtClean="0">
                <a:ln>
                  <a:noFill/>
                </a:ln>
                <a:solidFill>
                  <a:schemeClr val="accent1">
                    <a:lumMod val="50000"/>
                  </a:schemeClr>
                </a:solidFill>
                <a:effectLst/>
                <a:uLnTx/>
                <a:uFillTx/>
                <a:latin typeface="微软雅黑" panose="020B0503020204020204" pitchFamily="34" charset="-122"/>
                <a:ea typeface="微软雅黑" panose="020B0503020204020204" pitchFamily="34" charset="-122"/>
              </a:rPr>
              <a:t> </a:t>
            </a:r>
            <a:r>
              <a:rPr lang="en-US" altLang="zh-CN" sz="2400" kern="0" spc="300" dirty="0" smtClean="0">
                <a:latin typeface="微软雅黑" panose="020B0503020204020204" pitchFamily="34" charset="-122"/>
                <a:ea typeface="微软雅黑" panose="020B0503020204020204" pitchFamily="34" charset="-122"/>
              </a:rPr>
              <a:t> </a:t>
            </a:r>
            <a:r>
              <a:rPr lang="zh-CN" altLang="en-US" sz="2400" b="1" kern="0" spc="300" dirty="0">
                <a:latin typeface="微软雅黑" panose="020B0503020204020204" pitchFamily="34" charset="-122"/>
                <a:ea typeface="微软雅黑" panose="020B0503020204020204" pitchFamily="34" charset="-122"/>
              </a:rPr>
              <a:t>第七章　附则</a:t>
            </a:r>
            <a:endParaRPr lang="zh-CN" altLang="en-US" sz="2400" b="1" kern="0" spc="300" dirty="0">
              <a:latin typeface="微软雅黑" panose="020B0503020204020204" pitchFamily="34" charset="-122"/>
              <a:ea typeface="微软雅黑" panose="020B0503020204020204" pitchFamily="34" charset="-122"/>
            </a:endParaRPr>
          </a:p>
        </p:txBody>
      </p:sp>
      <p:sp>
        <p:nvSpPr>
          <p:cNvPr id="4" name="Freeform 13"/>
          <p:cNvSpPr/>
          <p:nvPr/>
        </p:nvSpPr>
        <p:spPr bwMode="auto">
          <a:xfrm>
            <a:off x="3602453" y="1189446"/>
            <a:ext cx="128707" cy="118322"/>
          </a:xfrm>
          <a:custGeom>
            <a:avLst/>
            <a:gdLst>
              <a:gd name="T0" fmla="*/ 1520 w 1520"/>
              <a:gd name="T1" fmla="*/ 1520 h 1520"/>
              <a:gd name="T2" fmla="*/ 0 w 1520"/>
              <a:gd name="T3" fmla="*/ 1520 h 1520"/>
              <a:gd name="T4" fmla="*/ 0 w 1520"/>
              <a:gd name="T5" fmla="*/ 0 h 1520"/>
              <a:gd name="T6" fmla="*/ 1520 w 1520"/>
              <a:gd name="T7" fmla="*/ 0 h 1520"/>
              <a:gd name="T8" fmla="*/ 1520 w 1520"/>
              <a:gd name="T9" fmla="*/ 1520 h 1520"/>
            </a:gdLst>
            <a:ahLst/>
            <a:cxnLst>
              <a:cxn ang="0">
                <a:pos x="T0" y="T1"/>
              </a:cxn>
              <a:cxn ang="0">
                <a:pos x="T2" y="T3"/>
              </a:cxn>
              <a:cxn ang="0">
                <a:pos x="T4" y="T5"/>
              </a:cxn>
              <a:cxn ang="0">
                <a:pos x="T6" y="T7"/>
              </a:cxn>
              <a:cxn ang="0">
                <a:pos x="T8" y="T9"/>
              </a:cxn>
            </a:cxnLst>
            <a:rect l="0" t="0" r="r" b="b"/>
            <a:pathLst>
              <a:path w="1520" h="1520">
                <a:moveTo>
                  <a:pt x="1520" y="1520"/>
                </a:moveTo>
                <a:cubicBezTo>
                  <a:pt x="1004" y="1520"/>
                  <a:pt x="502" y="1520"/>
                  <a:pt x="0" y="1520"/>
                </a:cubicBezTo>
                <a:cubicBezTo>
                  <a:pt x="0" y="1004"/>
                  <a:pt x="0" y="517"/>
                  <a:pt x="0" y="0"/>
                </a:cubicBezTo>
                <a:cubicBezTo>
                  <a:pt x="502" y="0"/>
                  <a:pt x="1004" y="0"/>
                  <a:pt x="1520" y="0"/>
                </a:cubicBezTo>
                <a:cubicBezTo>
                  <a:pt x="1520" y="502"/>
                  <a:pt x="1520" y="1004"/>
                  <a:pt x="1520" y="1520"/>
                </a:cubicBezTo>
              </a:path>
            </a:pathLst>
          </a:custGeom>
          <a:solidFill>
            <a:srgbClr val="FFFFFF"/>
          </a:solidFill>
          <a:ln w="0">
            <a:solidFill>
              <a:srgbClr val="000000"/>
            </a:solidFill>
            <a:prstDash val="solid"/>
            <a:round/>
          </a:ln>
        </p:spPr>
        <p:txBody>
          <a:bodyPr vert="horz" wrap="square" lIns="91440" tIns="45720" rIns="91440" bIns="45720" numCol="1" anchor="t" anchorCtr="0" compatLnSpc="1"/>
          <a:p>
            <a:endParaRPr lang="zh-CN" altLang="en-US"/>
          </a:p>
        </p:txBody>
      </p:sp>
      <p:sp>
        <p:nvSpPr>
          <p:cNvPr id="6" name="Freeform 13"/>
          <p:cNvSpPr/>
          <p:nvPr/>
        </p:nvSpPr>
        <p:spPr bwMode="auto">
          <a:xfrm>
            <a:off x="3602453" y="2053046"/>
            <a:ext cx="128707" cy="118322"/>
          </a:xfrm>
          <a:custGeom>
            <a:avLst/>
            <a:gdLst>
              <a:gd name="T0" fmla="*/ 1520 w 1520"/>
              <a:gd name="T1" fmla="*/ 1520 h 1520"/>
              <a:gd name="T2" fmla="*/ 0 w 1520"/>
              <a:gd name="T3" fmla="*/ 1520 h 1520"/>
              <a:gd name="T4" fmla="*/ 0 w 1520"/>
              <a:gd name="T5" fmla="*/ 0 h 1520"/>
              <a:gd name="T6" fmla="*/ 1520 w 1520"/>
              <a:gd name="T7" fmla="*/ 0 h 1520"/>
              <a:gd name="T8" fmla="*/ 1520 w 1520"/>
              <a:gd name="T9" fmla="*/ 1520 h 1520"/>
            </a:gdLst>
            <a:ahLst/>
            <a:cxnLst>
              <a:cxn ang="0">
                <a:pos x="T0" y="T1"/>
              </a:cxn>
              <a:cxn ang="0">
                <a:pos x="T2" y="T3"/>
              </a:cxn>
              <a:cxn ang="0">
                <a:pos x="T4" y="T5"/>
              </a:cxn>
              <a:cxn ang="0">
                <a:pos x="T6" y="T7"/>
              </a:cxn>
              <a:cxn ang="0">
                <a:pos x="T8" y="T9"/>
              </a:cxn>
            </a:cxnLst>
            <a:rect l="0" t="0" r="r" b="b"/>
            <a:pathLst>
              <a:path w="1520" h="1520">
                <a:moveTo>
                  <a:pt x="1520" y="1520"/>
                </a:moveTo>
                <a:cubicBezTo>
                  <a:pt x="1004" y="1520"/>
                  <a:pt x="502" y="1520"/>
                  <a:pt x="0" y="1520"/>
                </a:cubicBezTo>
                <a:cubicBezTo>
                  <a:pt x="0" y="1004"/>
                  <a:pt x="0" y="517"/>
                  <a:pt x="0" y="0"/>
                </a:cubicBezTo>
                <a:cubicBezTo>
                  <a:pt x="502" y="0"/>
                  <a:pt x="1004" y="0"/>
                  <a:pt x="1520" y="0"/>
                </a:cubicBezTo>
                <a:cubicBezTo>
                  <a:pt x="1520" y="502"/>
                  <a:pt x="1520" y="1004"/>
                  <a:pt x="1520" y="1520"/>
                </a:cubicBezTo>
              </a:path>
            </a:pathLst>
          </a:custGeom>
          <a:solidFill>
            <a:srgbClr val="FFFFFF"/>
          </a:solidFill>
          <a:ln w="0">
            <a:solidFill>
              <a:srgbClr val="000000"/>
            </a:solidFill>
            <a:prstDash val="solid"/>
            <a:round/>
          </a:ln>
        </p:spPr>
        <p:txBody>
          <a:bodyPr vert="horz" wrap="square" lIns="91440" tIns="45720" rIns="91440" bIns="45720" numCol="1" anchor="t" anchorCtr="0" compatLnSpc="1"/>
          <a:lstStyle/>
          <a:p>
            <a:endParaRPr lang="zh-CN" altLang="en-US"/>
          </a:p>
        </p:txBody>
      </p:sp>
      <p:sp>
        <p:nvSpPr>
          <p:cNvPr id="7" name="Freeform 13"/>
          <p:cNvSpPr/>
          <p:nvPr/>
        </p:nvSpPr>
        <p:spPr bwMode="auto">
          <a:xfrm>
            <a:off x="3547843" y="6463756"/>
            <a:ext cx="128707" cy="118322"/>
          </a:xfrm>
          <a:custGeom>
            <a:avLst/>
            <a:gdLst>
              <a:gd name="T0" fmla="*/ 1520 w 1520"/>
              <a:gd name="T1" fmla="*/ 1520 h 1520"/>
              <a:gd name="T2" fmla="*/ 0 w 1520"/>
              <a:gd name="T3" fmla="*/ 1520 h 1520"/>
              <a:gd name="T4" fmla="*/ 0 w 1520"/>
              <a:gd name="T5" fmla="*/ 0 h 1520"/>
              <a:gd name="T6" fmla="*/ 1520 w 1520"/>
              <a:gd name="T7" fmla="*/ 0 h 1520"/>
              <a:gd name="T8" fmla="*/ 1520 w 1520"/>
              <a:gd name="T9" fmla="*/ 1520 h 1520"/>
            </a:gdLst>
            <a:ahLst/>
            <a:cxnLst>
              <a:cxn ang="0">
                <a:pos x="T0" y="T1"/>
              </a:cxn>
              <a:cxn ang="0">
                <a:pos x="T2" y="T3"/>
              </a:cxn>
              <a:cxn ang="0">
                <a:pos x="T4" y="T5"/>
              </a:cxn>
              <a:cxn ang="0">
                <a:pos x="T6" y="T7"/>
              </a:cxn>
              <a:cxn ang="0">
                <a:pos x="T8" y="T9"/>
              </a:cxn>
            </a:cxnLst>
            <a:rect l="0" t="0" r="r" b="b"/>
            <a:pathLst>
              <a:path w="1520" h="1520">
                <a:moveTo>
                  <a:pt x="1520" y="1520"/>
                </a:moveTo>
                <a:cubicBezTo>
                  <a:pt x="1004" y="1520"/>
                  <a:pt x="502" y="1520"/>
                  <a:pt x="0" y="1520"/>
                </a:cubicBezTo>
                <a:cubicBezTo>
                  <a:pt x="0" y="1004"/>
                  <a:pt x="0" y="517"/>
                  <a:pt x="0" y="0"/>
                </a:cubicBezTo>
                <a:cubicBezTo>
                  <a:pt x="502" y="0"/>
                  <a:pt x="1004" y="0"/>
                  <a:pt x="1520" y="0"/>
                </a:cubicBezTo>
                <a:cubicBezTo>
                  <a:pt x="1520" y="502"/>
                  <a:pt x="1520" y="1004"/>
                  <a:pt x="1520" y="1520"/>
                </a:cubicBezTo>
              </a:path>
            </a:pathLst>
          </a:custGeom>
          <a:solidFill>
            <a:srgbClr val="FFFFFF"/>
          </a:solidFill>
          <a:ln w="0">
            <a:solidFill>
              <a:srgbClr val="000000"/>
            </a:solidFill>
            <a:prstDash val="solid"/>
            <a:round/>
          </a:ln>
        </p:spPr>
        <p:txBody>
          <a:bodyPr vert="horz" wrap="square" lIns="91440" tIns="45720" rIns="91440" bIns="45720" numCol="1" anchor="t" anchorCtr="0" compatLnSpc="1"/>
          <a:lstStyle/>
          <a:p>
            <a:endParaRPr lang="zh-CN" altLang="en-US"/>
          </a:p>
        </p:txBody>
      </p:sp>
      <p:sp>
        <p:nvSpPr>
          <p:cNvPr id="8" name="Freeform 13"/>
          <p:cNvSpPr/>
          <p:nvPr/>
        </p:nvSpPr>
        <p:spPr bwMode="auto">
          <a:xfrm>
            <a:off x="3584038" y="5571581"/>
            <a:ext cx="128707" cy="118322"/>
          </a:xfrm>
          <a:custGeom>
            <a:avLst/>
            <a:gdLst>
              <a:gd name="T0" fmla="*/ 1520 w 1520"/>
              <a:gd name="T1" fmla="*/ 1520 h 1520"/>
              <a:gd name="T2" fmla="*/ 0 w 1520"/>
              <a:gd name="T3" fmla="*/ 1520 h 1520"/>
              <a:gd name="T4" fmla="*/ 0 w 1520"/>
              <a:gd name="T5" fmla="*/ 0 h 1520"/>
              <a:gd name="T6" fmla="*/ 1520 w 1520"/>
              <a:gd name="T7" fmla="*/ 0 h 1520"/>
              <a:gd name="T8" fmla="*/ 1520 w 1520"/>
              <a:gd name="T9" fmla="*/ 1520 h 1520"/>
            </a:gdLst>
            <a:ahLst/>
            <a:cxnLst>
              <a:cxn ang="0">
                <a:pos x="T0" y="T1"/>
              </a:cxn>
              <a:cxn ang="0">
                <a:pos x="T2" y="T3"/>
              </a:cxn>
              <a:cxn ang="0">
                <a:pos x="T4" y="T5"/>
              </a:cxn>
              <a:cxn ang="0">
                <a:pos x="T6" y="T7"/>
              </a:cxn>
              <a:cxn ang="0">
                <a:pos x="T8" y="T9"/>
              </a:cxn>
            </a:cxnLst>
            <a:rect l="0" t="0" r="r" b="b"/>
            <a:pathLst>
              <a:path w="1520" h="1520">
                <a:moveTo>
                  <a:pt x="1520" y="1520"/>
                </a:moveTo>
                <a:cubicBezTo>
                  <a:pt x="1004" y="1520"/>
                  <a:pt x="502" y="1520"/>
                  <a:pt x="0" y="1520"/>
                </a:cubicBezTo>
                <a:cubicBezTo>
                  <a:pt x="0" y="1004"/>
                  <a:pt x="0" y="517"/>
                  <a:pt x="0" y="0"/>
                </a:cubicBezTo>
                <a:cubicBezTo>
                  <a:pt x="502" y="0"/>
                  <a:pt x="1004" y="0"/>
                  <a:pt x="1520" y="0"/>
                </a:cubicBezTo>
                <a:cubicBezTo>
                  <a:pt x="1520" y="502"/>
                  <a:pt x="1520" y="1004"/>
                  <a:pt x="1520" y="1520"/>
                </a:cubicBezTo>
              </a:path>
            </a:pathLst>
          </a:custGeom>
          <a:solidFill>
            <a:srgbClr val="FFFFFF"/>
          </a:solidFill>
          <a:ln w="0">
            <a:solidFill>
              <a:srgbClr val="000000"/>
            </a:solidFill>
            <a:prstDash val="solid"/>
            <a:round/>
          </a:ln>
        </p:spPr>
        <p:txBody>
          <a:bodyPr vert="horz" wrap="square" lIns="91440" tIns="45720" rIns="91440" bIns="45720" numCol="1" anchor="t" anchorCtr="0" compatLnSpc="1"/>
          <a:lstStyle/>
          <a:p>
            <a:endParaRPr lang="zh-CN" altLang="en-US"/>
          </a:p>
        </p:txBody>
      </p:sp>
      <p:sp>
        <p:nvSpPr>
          <p:cNvPr id="9" name="Freeform 13"/>
          <p:cNvSpPr/>
          <p:nvPr/>
        </p:nvSpPr>
        <p:spPr bwMode="auto">
          <a:xfrm>
            <a:off x="3584038" y="4735286"/>
            <a:ext cx="128707" cy="118322"/>
          </a:xfrm>
          <a:custGeom>
            <a:avLst/>
            <a:gdLst>
              <a:gd name="T0" fmla="*/ 1520 w 1520"/>
              <a:gd name="T1" fmla="*/ 1520 h 1520"/>
              <a:gd name="T2" fmla="*/ 0 w 1520"/>
              <a:gd name="T3" fmla="*/ 1520 h 1520"/>
              <a:gd name="T4" fmla="*/ 0 w 1520"/>
              <a:gd name="T5" fmla="*/ 0 h 1520"/>
              <a:gd name="T6" fmla="*/ 1520 w 1520"/>
              <a:gd name="T7" fmla="*/ 0 h 1520"/>
              <a:gd name="T8" fmla="*/ 1520 w 1520"/>
              <a:gd name="T9" fmla="*/ 1520 h 1520"/>
            </a:gdLst>
            <a:ahLst/>
            <a:cxnLst>
              <a:cxn ang="0">
                <a:pos x="T0" y="T1"/>
              </a:cxn>
              <a:cxn ang="0">
                <a:pos x="T2" y="T3"/>
              </a:cxn>
              <a:cxn ang="0">
                <a:pos x="T4" y="T5"/>
              </a:cxn>
              <a:cxn ang="0">
                <a:pos x="T6" y="T7"/>
              </a:cxn>
              <a:cxn ang="0">
                <a:pos x="T8" y="T9"/>
              </a:cxn>
            </a:cxnLst>
            <a:rect l="0" t="0" r="r" b="b"/>
            <a:pathLst>
              <a:path w="1520" h="1520">
                <a:moveTo>
                  <a:pt x="1520" y="1520"/>
                </a:moveTo>
                <a:cubicBezTo>
                  <a:pt x="1004" y="1520"/>
                  <a:pt x="502" y="1520"/>
                  <a:pt x="0" y="1520"/>
                </a:cubicBezTo>
                <a:cubicBezTo>
                  <a:pt x="0" y="1004"/>
                  <a:pt x="0" y="517"/>
                  <a:pt x="0" y="0"/>
                </a:cubicBezTo>
                <a:cubicBezTo>
                  <a:pt x="502" y="0"/>
                  <a:pt x="1004" y="0"/>
                  <a:pt x="1520" y="0"/>
                </a:cubicBezTo>
                <a:cubicBezTo>
                  <a:pt x="1520" y="502"/>
                  <a:pt x="1520" y="1004"/>
                  <a:pt x="1520" y="1520"/>
                </a:cubicBezTo>
              </a:path>
            </a:pathLst>
          </a:custGeom>
          <a:solidFill>
            <a:srgbClr val="FFFFFF"/>
          </a:solidFill>
          <a:ln w="0">
            <a:solidFill>
              <a:srgbClr val="000000"/>
            </a:solidFill>
            <a:prstDash val="solid"/>
            <a:round/>
          </a:ln>
        </p:spPr>
        <p:txBody>
          <a:bodyPr vert="horz" wrap="square" lIns="91440" tIns="45720" rIns="91440" bIns="45720" numCol="1" anchor="t" anchorCtr="0" compatLnSpc="1"/>
          <a:lstStyle/>
          <a:p>
            <a:endParaRPr lang="zh-CN" altLang="en-US"/>
          </a:p>
        </p:txBody>
      </p:sp>
      <p:sp>
        <p:nvSpPr>
          <p:cNvPr id="10" name="Freeform 13"/>
          <p:cNvSpPr/>
          <p:nvPr/>
        </p:nvSpPr>
        <p:spPr bwMode="auto">
          <a:xfrm>
            <a:off x="3555463" y="3826601"/>
            <a:ext cx="128707" cy="118322"/>
          </a:xfrm>
          <a:custGeom>
            <a:avLst/>
            <a:gdLst>
              <a:gd name="T0" fmla="*/ 1520 w 1520"/>
              <a:gd name="T1" fmla="*/ 1520 h 1520"/>
              <a:gd name="T2" fmla="*/ 0 w 1520"/>
              <a:gd name="T3" fmla="*/ 1520 h 1520"/>
              <a:gd name="T4" fmla="*/ 0 w 1520"/>
              <a:gd name="T5" fmla="*/ 0 h 1520"/>
              <a:gd name="T6" fmla="*/ 1520 w 1520"/>
              <a:gd name="T7" fmla="*/ 0 h 1520"/>
              <a:gd name="T8" fmla="*/ 1520 w 1520"/>
              <a:gd name="T9" fmla="*/ 1520 h 1520"/>
            </a:gdLst>
            <a:ahLst/>
            <a:cxnLst>
              <a:cxn ang="0">
                <a:pos x="T0" y="T1"/>
              </a:cxn>
              <a:cxn ang="0">
                <a:pos x="T2" y="T3"/>
              </a:cxn>
              <a:cxn ang="0">
                <a:pos x="T4" y="T5"/>
              </a:cxn>
              <a:cxn ang="0">
                <a:pos x="T6" y="T7"/>
              </a:cxn>
              <a:cxn ang="0">
                <a:pos x="T8" y="T9"/>
              </a:cxn>
            </a:cxnLst>
            <a:rect l="0" t="0" r="r" b="b"/>
            <a:pathLst>
              <a:path w="1520" h="1520">
                <a:moveTo>
                  <a:pt x="1520" y="1520"/>
                </a:moveTo>
                <a:cubicBezTo>
                  <a:pt x="1004" y="1520"/>
                  <a:pt x="502" y="1520"/>
                  <a:pt x="0" y="1520"/>
                </a:cubicBezTo>
                <a:cubicBezTo>
                  <a:pt x="0" y="1004"/>
                  <a:pt x="0" y="517"/>
                  <a:pt x="0" y="0"/>
                </a:cubicBezTo>
                <a:cubicBezTo>
                  <a:pt x="502" y="0"/>
                  <a:pt x="1004" y="0"/>
                  <a:pt x="1520" y="0"/>
                </a:cubicBezTo>
                <a:cubicBezTo>
                  <a:pt x="1520" y="502"/>
                  <a:pt x="1520" y="1004"/>
                  <a:pt x="1520" y="1520"/>
                </a:cubicBezTo>
              </a:path>
            </a:pathLst>
          </a:custGeom>
          <a:solidFill>
            <a:srgbClr val="FFFFFF"/>
          </a:solidFill>
          <a:ln w="0">
            <a:solidFill>
              <a:srgbClr val="000000"/>
            </a:solidFill>
            <a:prstDash val="solid"/>
            <a:round/>
          </a:ln>
        </p:spPr>
        <p:txBody>
          <a:bodyPr vert="horz" wrap="square" lIns="91440" tIns="45720" rIns="91440" bIns="45720" numCol="1" anchor="t" anchorCtr="0" compatLnSpc="1"/>
          <a:lstStyle/>
          <a:p>
            <a:endParaRPr lang="zh-CN" altLang="en-US"/>
          </a:p>
        </p:txBody>
      </p:sp>
      <p:sp>
        <p:nvSpPr>
          <p:cNvPr id="11" name="Freeform 13"/>
          <p:cNvSpPr/>
          <p:nvPr/>
        </p:nvSpPr>
        <p:spPr bwMode="auto">
          <a:xfrm>
            <a:off x="3547843" y="2889341"/>
            <a:ext cx="128707" cy="118322"/>
          </a:xfrm>
          <a:custGeom>
            <a:avLst/>
            <a:gdLst>
              <a:gd name="T0" fmla="*/ 1520 w 1520"/>
              <a:gd name="T1" fmla="*/ 1520 h 1520"/>
              <a:gd name="T2" fmla="*/ 0 w 1520"/>
              <a:gd name="T3" fmla="*/ 1520 h 1520"/>
              <a:gd name="T4" fmla="*/ 0 w 1520"/>
              <a:gd name="T5" fmla="*/ 0 h 1520"/>
              <a:gd name="T6" fmla="*/ 1520 w 1520"/>
              <a:gd name="T7" fmla="*/ 0 h 1520"/>
              <a:gd name="T8" fmla="*/ 1520 w 1520"/>
              <a:gd name="T9" fmla="*/ 1520 h 1520"/>
            </a:gdLst>
            <a:ahLst/>
            <a:cxnLst>
              <a:cxn ang="0">
                <a:pos x="T0" y="T1"/>
              </a:cxn>
              <a:cxn ang="0">
                <a:pos x="T2" y="T3"/>
              </a:cxn>
              <a:cxn ang="0">
                <a:pos x="T4" y="T5"/>
              </a:cxn>
              <a:cxn ang="0">
                <a:pos x="T6" y="T7"/>
              </a:cxn>
              <a:cxn ang="0">
                <a:pos x="T8" y="T9"/>
              </a:cxn>
            </a:cxnLst>
            <a:rect l="0" t="0" r="r" b="b"/>
            <a:pathLst>
              <a:path w="1520" h="1520">
                <a:moveTo>
                  <a:pt x="1520" y="1520"/>
                </a:moveTo>
                <a:cubicBezTo>
                  <a:pt x="1004" y="1520"/>
                  <a:pt x="502" y="1520"/>
                  <a:pt x="0" y="1520"/>
                </a:cubicBezTo>
                <a:cubicBezTo>
                  <a:pt x="0" y="1004"/>
                  <a:pt x="0" y="517"/>
                  <a:pt x="0" y="0"/>
                </a:cubicBezTo>
                <a:cubicBezTo>
                  <a:pt x="502" y="0"/>
                  <a:pt x="1004" y="0"/>
                  <a:pt x="1520" y="0"/>
                </a:cubicBezTo>
                <a:cubicBezTo>
                  <a:pt x="1520" y="502"/>
                  <a:pt x="1520" y="1004"/>
                  <a:pt x="1520" y="1520"/>
                </a:cubicBezTo>
              </a:path>
            </a:pathLst>
          </a:custGeom>
          <a:solidFill>
            <a:srgbClr val="FFFFFF"/>
          </a:solidFill>
          <a:ln w="0">
            <a:solidFill>
              <a:srgbClr val="000000"/>
            </a:solidFill>
            <a:prstDash val="solid"/>
            <a:round/>
          </a:ln>
        </p:spPr>
        <p:txBody>
          <a:bodyPr vert="horz" wrap="square" lIns="91440" tIns="45720" rIns="91440" bIns="45720" numCol="1" anchor="t" anchorCtr="0" compatLnSpc="1"/>
          <a:lstStyle/>
          <a:p>
            <a:endParaRPr lang="zh-CN" alt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cstate="print">
            <a:extLst>
              <a:ext uri="{28A0092B-C50C-407E-A947-70E740481C1C}">
                <a14:useLocalDpi xmlns:a14="http://schemas.microsoft.com/office/drawing/2010/main" val="0"/>
              </a:ext>
            </a:extLst>
          </a:blip>
          <a:srcRect b="6177"/>
          <a:stretch>
            <a:fillRect/>
          </a:stretch>
        </p:blipFill>
        <p:spPr>
          <a:xfrm>
            <a:off x="0" y="-22654"/>
            <a:ext cx="12192000" cy="6863379"/>
          </a:xfrm>
          <a:prstGeom prst="rect">
            <a:avLst/>
          </a:prstGeom>
        </p:spPr>
      </p:pic>
      <p:sp>
        <p:nvSpPr>
          <p:cNvPr id="4" name="矩形 17"/>
          <p:cNvSpPr>
            <a:spLocks noChangeArrowheads="1"/>
          </p:cNvSpPr>
          <p:nvPr/>
        </p:nvSpPr>
        <p:spPr bwMode="auto">
          <a:xfrm>
            <a:off x="3806396" y="2643964"/>
            <a:ext cx="4579208" cy="1198880"/>
          </a:xfrm>
          <a:prstGeom prst="rect">
            <a:avLst/>
          </a:prstGeom>
          <a:noFill/>
          <a:ln w="9525">
            <a:noFill/>
            <a:miter lim="800000"/>
          </a:ln>
        </p:spPr>
        <p:txBody>
          <a:bodyPr wrap="square">
            <a:spAutoFit/>
          </a:bodyPr>
          <a:lstStyle/>
          <a:p>
            <a:pPr algn="ctr">
              <a:lnSpc>
                <a:spcPct val="150000"/>
              </a:lnSpc>
            </a:pPr>
            <a:r>
              <a:rPr lang="zh-CN" altLang="en-US" sz="4800" b="1" dirty="0" smtClean="0">
                <a:solidFill>
                  <a:srgbClr val="C00000"/>
                </a:solidFill>
                <a:latin typeface="微软雅黑" panose="020B0503020204020204" pitchFamily="34" charset="-122"/>
                <a:ea typeface="微软雅黑" panose="020B0503020204020204" pitchFamily="34" charset="-122"/>
              </a:rPr>
              <a:t>文件解读</a:t>
            </a:r>
            <a:endParaRPr lang="zh-CN" altLang="en-US" sz="4800"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cstate="print">
            <a:extLst>
              <a:ext uri="{28A0092B-C50C-407E-A947-70E740481C1C}">
                <a14:useLocalDpi xmlns:a14="http://schemas.microsoft.com/office/drawing/2010/main" val="0"/>
              </a:ext>
            </a:extLst>
          </a:blip>
          <a:srcRect b="6177"/>
          <a:stretch>
            <a:fillRect/>
          </a:stretch>
        </p:blipFill>
        <p:spPr>
          <a:xfrm>
            <a:off x="0" y="0"/>
            <a:ext cx="12192000" cy="6863379"/>
          </a:xfrm>
          <a:prstGeom prst="rect">
            <a:avLst/>
          </a:prstGeom>
        </p:spPr>
      </p:pic>
      <p:sp>
        <p:nvSpPr>
          <p:cNvPr id="3" name="椭圆 36"/>
          <p:cNvSpPr>
            <a:spLocks noChangeArrowheads="1"/>
          </p:cNvSpPr>
          <p:nvPr/>
        </p:nvSpPr>
        <p:spPr bwMode="auto">
          <a:xfrm>
            <a:off x="451803" y="2636431"/>
            <a:ext cx="2216150" cy="2044700"/>
          </a:xfrm>
          <a:prstGeom prst="ellipse">
            <a:avLst/>
          </a:prstGeom>
          <a:solidFill>
            <a:srgbClr val="C80000"/>
          </a:solidFill>
          <a:ln w="12700">
            <a:noFill/>
            <a:bevel/>
          </a:ln>
        </p:spPr>
        <p:txBody>
          <a:bodyPr anchor="ctr"/>
          <a:lstStyle/>
          <a:p>
            <a:pPr algn="ctr"/>
            <a:endParaRPr lang="zh-CN" altLang="zh-CN">
              <a:solidFill>
                <a:srgbClr val="FFFFFF"/>
              </a:solidFill>
            </a:endParaRPr>
          </a:p>
        </p:txBody>
      </p:sp>
      <p:grpSp>
        <p:nvGrpSpPr>
          <p:cNvPr id="4" name="Group 12"/>
          <p:cNvGrpSpPr/>
          <p:nvPr/>
        </p:nvGrpSpPr>
        <p:grpSpPr bwMode="auto">
          <a:xfrm>
            <a:off x="958998" y="3072150"/>
            <a:ext cx="1476375" cy="1282700"/>
            <a:chOff x="0" y="0"/>
            <a:chExt cx="3267" cy="2854"/>
          </a:xfrm>
        </p:grpSpPr>
        <p:sp>
          <p:nvSpPr>
            <p:cNvPr id="6" name="Freeform 14"/>
            <p:cNvSpPr>
              <a:spLocks noChangeArrowheads="1"/>
            </p:cNvSpPr>
            <p:nvPr/>
          </p:nvSpPr>
          <p:spPr bwMode="auto">
            <a:xfrm>
              <a:off x="0" y="0"/>
              <a:ext cx="2451" cy="2854"/>
            </a:xfrm>
            <a:custGeom>
              <a:avLst/>
              <a:gdLst>
                <a:gd name="T0" fmla="*/ 5082 w 1036"/>
                <a:gd name="T1" fmla="*/ 2083 h 1206"/>
                <a:gd name="T2" fmla="*/ 5082 w 1036"/>
                <a:gd name="T3" fmla="*/ 1657 h 1206"/>
                <a:gd name="T4" fmla="*/ 5082 w 1036"/>
                <a:gd name="T5" fmla="*/ 852 h 1206"/>
                <a:gd name="T6" fmla="*/ 4942 w 1036"/>
                <a:gd name="T7" fmla="*/ 717 h 1206"/>
                <a:gd name="T8" fmla="*/ 2266 w 1036"/>
                <a:gd name="T9" fmla="*/ 717 h 1206"/>
                <a:gd name="T10" fmla="*/ 2167 w 1036"/>
                <a:gd name="T11" fmla="*/ 717 h 1206"/>
                <a:gd name="T12" fmla="*/ 2167 w 1036"/>
                <a:gd name="T13" fmla="*/ 840 h 1206"/>
                <a:gd name="T14" fmla="*/ 2167 w 1036"/>
                <a:gd name="T15" fmla="*/ 1657 h 1206"/>
                <a:gd name="T16" fmla="*/ 1651 w 1036"/>
                <a:gd name="T17" fmla="*/ 2161 h 1206"/>
                <a:gd name="T18" fmla="*/ 811 w 1036"/>
                <a:gd name="T19" fmla="*/ 2161 h 1206"/>
                <a:gd name="T20" fmla="*/ 717 w 1036"/>
                <a:gd name="T21" fmla="*/ 2161 h 1206"/>
                <a:gd name="T22" fmla="*/ 717 w 1036"/>
                <a:gd name="T23" fmla="*/ 2262 h 1206"/>
                <a:gd name="T24" fmla="*/ 717 w 1036"/>
                <a:gd name="T25" fmla="*/ 5893 h 1206"/>
                <a:gd name="T26" fmla="*/ 856 w 1036"/>
                <a:gd name="T27" fmla="*/ 6037 h 1206"/>
                <a:gd name="T28" fmla="*/ 4937 w 1036"/>
                <a:gd name="T29" fmla="*/ 6037 h 1206"/>
                <a:gd name="T30" fmla="*/ 5082 w 1036"/>
                <a:gd name="T31" fmla="*/ 5893 h 1206"/>
                <a:gd name="T32" fmla="*/ 5082 w 1036"/>
                <a:gd name="T33" fmla="*/ 4866 h 1206"/>
                <a:gd name="T34" fmla="*/ 5115 w 1036"/>
                <a:gd name="T35" fmla="*/ 4766 h 1206"/>
                <a:gd name="T36" fmla="*/ 5754 w 1036"/>
                <a:gd name="T37" fmla="*/ 4082 h 1206"/>
                <a:gd name="T38" fmla="*/ 5794 w 1036"/>
                <a:gd name="T39" fmla="*/ 4054 h 1206"/>
                <a:gd name="T40" fmla="*/ 5799 w 1036"/>
                <a:gd name="T41" fmla="*/ 4132 h 1206"/>
                <a:gd name="T42" fmla="*/ 5799 w 1036"/>
                <a:gd name="T43" fmla="*/ 5987 h 1206"/>
                <a:gd name="T44" fmla="*/ 5032 w 1036"/>
                <a:gd name="T45" fmla="*/ 6754 h 1206"/>
                <a:gd name="T46" fmla="*/ 745 w 1036"/>
                <a:gd name="T47" fmla="*/ 6754 h 1206"/>
                <a:gd name="T48" fmla="*/ 0 w 1036"/>
                <a:gd name="T49" fmla="*/ 6009 h 1206"/>
                <a:gd name="T50" fmla="*/ 0 w 1036"/>
                <a:gd name="T51" fmla="*/ 1770 h 1206"/>
                <a:gd name="T52" fmla="*/ 106 w 1036"/>
                <a:gd name="T53" fmla="*/ 1496 h 1206"/>
                <a:gd name="T54" fmla="*/ 1483 w 1036"/>
                <a:gd name="T55" fmla="*/ 151 h 1206"/>
                <a:gd name="T56" fmla="*/ 1852 w 1036"/>
                <a:gd name="T57" fmla="*/ 0 h 1206"/>
                <a:gd name="T58" fmla="*/ 5049 w 1036"/>
                <a:gd name="T59" fmla="*/ 0 h 1206"/>
                <a:gd name="T60" fmla="*/ 5799 w 1036"/>
                <a:gd name="T61" fmla="*/ 722 h 1206"/>
                <a:gd name="T62" fmla="*/ 5794 w 1036"/>
                <a:gd name="T63" fmla="*/ 1152 h 1206"/>
                <a:gd name="T64" fmla="*/ 5754 w 1036"/>
                <a:gd name="T65" fmla="*/ 1254 h 1206"/>
                <a:gd name="T66" fmla="*/ 5273 w 1036"/>
                <a:gd name="T67" fmla="*/ 1836 h 1206"/>
                <a:gd name="T68" fmla="*/ 5155 w 1036"/>
                <a:gd name="T69" fmla="*/ 2004 h 1206"/>
                <a:gd name="T70" fmla="*/ 5082 w 1036"/>
                <a:gd name="T71" fmla="*/ 2083 h 120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036"/>
                <a:gd name="T109" fmla="*/ 0 h 1206"/>
                <a:gd name="T110" fmla="*/ 1036 w 1036"/>
                <a:gd name="T111" fmla="*/ 1206 h 120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036" h="1206">
                  <a:moveTo>
                    <a:pt x="908" y="372"/>
                  </a:moveTo>
                  <a:cubicBezTo>
                    <a:pt x="908" y="344"/>
                    <a:pt x="908" y="320"/>
                    <a:pt x="908" y="296"/>
                  </a:cubicBezTo>
                  <a:cubicBezTo>
                    <a:pt x="908" y="248"/>
                    <a:pt x="908" y="200"/>
                    <a:pt x="908" y="152"/>
                  </a:cubicBezTo>
                  <a:cubicBezTo>
                    <a:pt x="908" y="131"/>
                    <a:pt x="905" y="128"/>
                    <a:pt x="883" y="128"/>
                  </a:cubicBezTo>
                  <a:cubicBezTo>
                    <a:pt x="724" y="128"/>
                    <a:pt x="565" y="128"/>
                    <a:pt x="405" y="128"/>
                  </a:cubicBezTo>
                  <a:cubicBezTo>
                    <a:pt x="400" y="128"/>
                    <a:pt x="394" y="128"/>
                    <a:pt x="387" y="128"/>
                  </a:cubicBezTo>
                  <a:cubicBezTo>
                    <a:pt x="387" y="137"/>
                    <a:pt x="387" y="144"/>
                    <a:pt x="387" y="150"/>
                  </a:cubicBezTo>
                  <a:cubicBezTo>
                    <a:pt x="387" y="199"/>
                    <a:pt x="387" y="247"/>
                    <a:pt x="387" y="296"/>
                  </a:cubicBezTo>
                  <a:cubicBezTo>
                    <a:pt x="386" y="352"/>
                    <a:pt x="351" y="386"/>
                    <a:pt x="295" y="386"/>
                  </a:cubicBezTo>
                  <a:cubicBezTo>
                    <a:pt x="245" y="386"/>
                    <a:pt x="195" y="386"/>
                    <a:pt x="145" y="386"/>
                  </a:cubicBezTo>
                  <a:cubicBezTo>
                    <a:pt x="140" y="386"/>
                    <a:pt x="135" y="386"/>
                    <a:pt x="128" y="386"/>
                  </a:cubicBezTo>
                  <a:cubicBezTo>
                    <a:pt x="128" y="394"/>
                    <a:pt x="128" y="399"/>
                    <a:pt x="128" y="404"/>
                  </a:cubicBezTo>
                  <a:cubicBezTo>
                    <a:pt x="128" y="620"/>
                    <a:pt x="128" y="836"/>
                    <a:pt x="128" y="1052"/>
                  </a:cubicBezTo>
                  <a:cubicBezTo>
                    <a:pt x="128" y="1076"/>
                    <a:pt x="130" y="1078"/>
                    <a:pt x="153" y="1078"/>
                  </a:cubicBezTo>
                  <a:cubicBezTo>
                    <a:pt x="396" y="1078"/>
                    <a:pt x="639" y="1078"/>
                    <a:pt x="882" y="1078"/>
                  </a:cubicBezTo>
                  <a:cubicBezTo>
                    <a:pt x="906" y="1078"/>
                    <a:pt x="908" y="1076"/>
                    <a:pt x="908" y="1052"/>
                  </a:cubicBezTo>
                  <a:cubicBezTo>
                    <a:pt x="908" y="991"/>
                    <a:pt x="908" y="930"/>
                    <a:pt x="908" y="869"/>
                  </a:cubicBezTo>
                  <a:cubicBezTo>
                    <a:pt x="908" y="863"/>
                    <a:pt x="910" y="855"/>
                    <a:pt x="914" y="851"/>
                  </a:cubicBezTo>
                  <a:cubicBezTo>
                    <a:pt x="952" y="810"/>
                    <a:pt x="990" y="770"/>
                    <a:pt x="1028" y="729"/>
                  </a:cubicBezTo>
                  <a:cubicBezTo>
                    <a:pt x="1030" y="728"/>
                    <a:pt x="1031" y="727"/>
                    <a:pt x="1035" y="724"/>
                  </a:cubicBezTo>
                  <a:cubicBezTo>
                    <a:pt x="1035" y="730"/>
                    <a:pt x="1036" y="734"/>
                    <a:pt x="1036" y="738"/>
                  </a:cubicBezTo>
                  <a:cubicBezTo>
                    <a:pt x="1036" y="849"/>
                    <a:pt x="1036" y="959"/>
                    <a:pt x="1036" y="1069"/>
                  </a:cubicBezTo>
                  <a:cubicBezTo>
                    <a:pt x="1035" y="1151"/>
                    <a:pt x="981" y="1206"/>
                    <a:pt x="899" y="1206"/>
                  </a:cubicBezTo>
                  <a:cubicBezTo>
                    <a:pt x="643" y="1206"/>
                    <a:pt x="388" y="1206"/>
                    <a:pt x="133" y="1206"/>
                  </a:cubicBezTo>
                  <a:cubicBezTo>
                    <a:pt x="56" y="1206"/>
                    <a:pt x="0" y="1150"/>
                    <a:pt x="0" y="1073"/>
                  </a:cubicBezTo>
                  <a:cubicBezTo>
                    <a:pt x="0" y="821"/>
                    <a:pt x="0" y="568"/>
                    <a:pt x="0" y="316"/>
                  </a:cubicBezTo>
                  <a:cubicBezTo>
                    <a:pt x="0" y="297"/>
                    <a:pt x="6" y="281"/>
                    <a:pt x="19" y="267"/>
                  </a:cubicBezTo>
                  <a:cubicBezTo>
                    <a:pt x="101" y="187"/>
                    <a:pt x="183" y="107"/>
                    <a:pt x="265" y="27"/>
                  </a:cubicBezTo>
                  <a:cubicBezTo>
                    <a:pt x="283" y="9"/>
                    <a:pt x="305" y="0"/>
                    <a:pt x="331" y="0"/>
                  </a:cubicBezTo>
                  <a:cubicBezTo>
                    <a:pt x="521" y="0"/>
                    <a:pt x="712" y="0"/>
                    <a:pt x="902" y="0"/>
                  </a:cubicBezTo>
                  <a:cubicBezTo>
                    <a:pt x="978" y="1"/>
                    <a:pt x="1033" y="53"/>
                    <a:pt x="1036" y="129"/>
                  </a:cubicBezTo>
                  <a:cubicBezTo>
                    <a:pt x="1036" y="155"/>
                    <a:pt x="1036" y="180"/>
                    <a:pt x="1035" y="206"/>
                  </a:cubicBezTo>
                  <a:cubicBezTo>
                    <a:pt x="1035" y="212"/>
                    <a:pt x="1032" y="219"/>
                    <a:pt x="1028" y="224"/>
                  </a:cubicBezTo>
                  <a:cubicBezTo>
                    <a:pt x="999" y="259"/>
                    <a:pt x="970" y="293"/>
                    <a:pt x="942" y="328"/>
                  </a:cubicBezTo>
                  <a:cubicBezTo>
                    <a:pt x="934" y="337"/>
                    <a:pt x="928" y="348"/>
                    <a:pt x="921" y="358"/>
                  </a:cubicBezTo>
                  <a:cubicBezTo>
                    <a:pt x="918" y="362"/>
                    <a:pt x="914" y="365"/>
                    <a:pt x="908" y="372"/>
                  </a:cubicBezTo>
                  <a:close/>
                </a:path>
              </a:pathLst>
            </a:custGeom>
            <a:solidFill>
              <a:schemeClr val="bg1"/>
            </a:solidFill>
            <a:ln w="9525">
              <a:noFill/>
              <a:bevel/>
            </a:ln>
          </p:spPr>
          <p:txBody>
            <a:bodyPr/>
            <a:lstStyle/>
            <a:p>
              <a:endParaRPr lang="zh-CN" altLang="zh-CN">
                <a:solidFill>
                  <a:srgbClr val="000000"/>
                </a:solidFill>
                <a:latin typeface="Calibri" panose="020F0502020204030204" pitchFamily="34" charset="0"/>
                <a:cs typeface="Calibri" panose="020F0502020204030204" pitchFamily="34" charset="0"/>
                <a:sym typeface="Calibri" panose="020F0502020204030204" pitchFamily="34" charset="0"/>
              </a:endParaRPr>
            </a:p>
          </p:txBody>
        </p:sp>
        <p:sp>
          <p:nvSpPr>
            <p:cNvPr id="7" name="Freeform 15"/>
            <p:cNvSpPr>
              <a:spLocks noChangeArrowheads="1"/>
            </p:cNvSpPr>
            <p:nvPr/>
          </p:nvSpPr>
          <p:spPr bwMode="auto">
            <a:xfrm>
              <a:off x="1432" y="1010"/>
              <a:ext cx="1154" cy="1326"/>
            </a:xfrm>
            <a:custGeom>
              <a:avLst/>
              <a:gdLst>
                <a:gd name="T0" fmla="*/ 1963 w 488"/>
                <a:gd name="T1" fmla="*/ 0 h 560"/>
                <a:gd name="T2" fmla="*/ 2729 w 488"/>
                <a:gd name="T3" fmla="*/ 639 h 560"/>
                <a:gd name="T4" fmla="*/ 2410 w 488"/>
                <a:gd name="T5" fmla="*/ 1009 h 560"/>
                <a:gd name="T6" fmla="*/ 709 w 488"/>
                <a:gd name="T7" fmla="*/ 2747 h 560"/>
                <a:gd name="T8" fmla="*/ 218 w 488"/>
                <a:gd name="T9" fmla="*/ 3107 h 560"/>
                <a:gd name="T10" fmla="*/ 28 w 488"/>
                <a:gd name="T11" fmla="*/ 3140 h 560"/>
                <a:gd name="T12" fmla="*/ 21 w 488"/>
                <a:gd name="T13" fmla="*/ 2948 h 560"/>
                <a:gd name="T14" fmla="*/ 357 w 488"/>
                <a:gd name="T15" fmla="*/ 2266 h 560"/>
                <a:gd name="T16" fmla="*/ 1941 w 488"/>
                <a:gd name="T17" fmla="*/ 40 h 560"/>
                <a:gd name="T18" fmla="*/ 1963 w 488"/>
                <a:gd name="T19" fmla="*/ 0 h 56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88"/>
                <a:gd name="T31" fmla="*/ 0 h 560"/>
                <a:gd name="T32" fmla="*/ 488 w 488"/>
                <a:gd name="T33" fmla="*/ 560 h 56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88" h="560">
                  <a:moveTo>
                    <a:pt x="351" y="0"/>
                  </a:moveTo>
                  <a:cubicBezTo>
                    <a:pt x="398" y="39"/>
                    <a:pt x="443" y="76"/>
                    <a:pt x="488" y="114"/>
                  </a:cubicBezTo>
                  <a:cubicBezTo>
                    <a:pt x="469" y="137"/>
                    <a:pt x="450" y="159"/>
                    <a:pt x="431" y="180"/>
                  </a:cubicBezTo>
                  <a:cubicBezTo>
                    <a:pt x="336" y="289"/>
                    <a:pt x="238" y="396"/>
                    <a:pt x="127" y="490"/>
                  </a:cubicBezTo>
                  <a:cubicBezTo>
                    <a:pt x="100" y="514"/>
                    <a:pt x="69" y="534"/>
                    <a:pt x="39" y="554"/>
                  </a:cubicBezTo>
                  <a:cubicBezTo>
                    <a:pt x="30" y="560"/>
                    <a:pt x="17" y="558"/>
                    <a:pt x="5" y="560"/>
                  </a:cubicBezTo>
                  <a:cubicBezTo>
                    <a:pt x="5" y="549"/>
                    <a:pt x="0" y="536"/>
                    <a:pt x="4" y="526"/>
                  </a:cubicBezTo>
                  <a:cubicBezTo>
                    <a:pt x="23" y="485"/>
                    <a:pt x="41" y="443"/>
                    <a:pt x="64" y="404"/>
                  </a:cubicBezTo>
                  <a:cubicBezTo>
                    <a:pt x="147" y="264"/>
                    <a:pt x="245" y="134"/>
                    <a:pt x="347" y="7"/>
                  </a:cubicBezTo>
                  <a:cubicBezTo>
                    <a:pt x="348" y="5"/>
                    <a:pt x="349" y="3"/>
                    <a:pt x="351" y="0"/>
                  </a:cubicBezTo>
                  <a:close/>
                </a:path>
              </a:pathLst>
            </a:custGeom>
            <a:solidFill>
              <a:schemeClr val="bg1"/>
            </a:solidFill>
            <a:ln w="9525">
              <a:noFill/>
              <a:bevel/>
            </a:ln>
          </p:spPr>
          <p:txBody>
            <a:bodyPr/>
            <a:lstStyle/>
            <a:p>
              <a:endParaRPr lang="zh-CN" altLang="zh-CN">
                <a:solidFill>
                  <a:srgbClr val="000000"/>
                </a:solidFill>
                <a:latin typeface="Calibri" panose="020F0502020204030204" pitchFamily="34" charset="0"/>
                <a:cs typeface="Calibri" panose="020F0502020204030204" pitchFamily="34" charset="0"/>
                <a:sym typeface="Calibri" panose="020F0502020204030204" pitchFamily="34" charset="0"/>
              </a:endParaRPr>
            </a:p>
          </p:txBody>
        </p:sp>
        <p:sp>
          <p:nvSpPr>
            <p:cNvPr id="8" name="Freeform 16"/>
            <p:cNvSpPr>
              <a:spLocks noChangeArrowheads="1"/>
            </p:cNvSpPr>
            <p:nvPr/>
          </p:nvSpPr>
          <p:spPr bwMode="auto">
            <a:xfrm>
              <a:off x="2345" y="291"/>
              <a:ext cx="816" cy="894"/>
            </a:xfrm>
            <a:custGeom>
              <a:avLst/>
              <a:gdLst>
                <a:gd name="T0" fmla="*/ 778 w 345"/>
                <a:gd name="T1" fmla="*/ 2114 h 378"/>
                <a:gd name="T2" fmla="*/ 0 w 345"/>
                <a:gd name="T3" fmla="*/ 1476 h 378"/>
                <a:gd name="T4" fmla="*/ 106 w 345"/>
                <a:gd name="T5" fmla="*/ 1343 h 378"/>
                <a:gd name="T6" fmla="*/ 1024 w 345"/>
                <a:gd name="T7" fmla="*/ 303 h 378"/>
                <a:gd name="T8" fmla="*/ 1291 w 345"/>
                <a:gd name="T9" fmla="*/ 95 h 378"/>
                <a:gd name="T10" fmla="*/ 1722 w 345"/>
                <a:gd name="T11" fmla="*/ 144 h 378"/>
                <a:gd name="T12" fmla="*/ 1869 w 345"/>
                <a:gd name="T13" fmla="*/ 577 h 378"/>
                <a:gd name="T14" fmla="*/ 1746 w 345"/>
                <a:gd name="T15" fmla="*/ 840 h 378"/>
                <a:gd name="T16" fmla="*/ 778 w 345"/>
                <a:gd name="T17" fmla="*/ 2114 h 3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5"/>
                <a:gd name="T28" fmla="*/ 0 h 378"/>
                <a:gd name="T29" fmla="*/ 345 w 345"/>
                <a:gd name="T30" fmla="*/ 378 h 3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5" h="378">
                  <a:moveTo>
                    <a:pt x="139" y="378"/>
                  </a:moveTo>
                  <a:cubicBezTo>
                    <a:pt x="90" y="338"/>
                    <a:pt x="46" y="301"/>
                    <a:pt x="0" y="264"/>
                  </a:cubicBezTo>
                  <a:cubicBezTo>
                    <a:pt x="7" y="255"/>
                    <a:pt x="13" y="247"/>
                    <a:pt x="19" y="240"/>
                  </a:cubicBezTo>
                  <a:cubicBezTo>
                    <a:pt x="74" y="178"/>
                    <a:pt x="128" y="115"/>
                    <a:pt x="183" y="54"/>
                  </a:cubicBezTo>
                  <a:cubicBezTo>
                    <a:pt x="196" y="39"/>
                    <a:pt x="214" y="27"/>
                    <a:pt x="231" y="17"/>
                  </a:cubicBezTo>
                  <a:cubicBezTo>
                    <a:pt x="259" y="0"/>
                    <a:pt x="280" y="4"/>
                    <a:pt x="308" y="26"/>
                  </a:cubicBezTo>
                  <a:cubicBezTo>
                    <a:pt x="336" y="50"/>
                    <a:pt x="345" y="73"/>
                    <a:pt x="334" y="103"/>
                  </a:cubicBezTo>
                  <a:cubicBezTo>
                    <a:pt x="328" y="119"/>
                    <a:pt x="322" y="136"/>
                    <a:pt x="312" y="150"/>
                  </a:cubicBezTo>
                  <a:cubicBezTo>
                    <a:pt x="255" y="226"/>
                    <a:pt x="197" y="301"/>
                    <a:pt x="139" y="378"/>
                  </a:cubicBezTo>
                  <a:close/>
                </a:path>
              </a:pathLst>
            </a:custGeom>
            <a:solidFill>
              <a:schemeClr val="bg1"/>
            </a:solidFill>
            <a:ln w="9525">
              <a:noFill/>
              <a:bevel/>
            </a:ln>
          </p:spPr>
          <p:txBody>
            <a:bodyPr/>
            <a:lstStyle/>
            <a:p>
              <a:endParaRPr lang="zh-CN" altLang="zh-CN">
                <a:solidFill>
                  <a:srgbClr val="000000"/>
                </a:solidFill>
                <a:latin typeface="Calibri" panose="020F0502020204030204" pitchFamily="34" charset="0"/>
                <a:cs typeface="Calibri" panose="020F0502020204030204" pitchFamily="34" charset="0"/>
                <a:sym typeface="Calibri" panose="020F0502020204030204" pitchFamily="34" charset="0"/>
              </a:endParaRPr>
            </a:p>
          </p:txBody>
        </p:sp>
        <p:sp>
          <p:nvSpPr>
            <p:cNvPr id="9" name="Freeform 17"/>
            <p:cNvSpPr>
              <a:spLocks noChangeArrowheads="1"/>
            </p:cNvSpPr>
            <p:nvPr/>
          </p:nvSpPr>
          <p:spPr bwMode="auto">
            <a:xfrm>
              <a:off x="615" y="1124"/>
              <a:ext cx="1221" cy="199"/>
            </a:xfrm>
            <a:custGeom>
              <a:avLst/>
              <a:gdLst>
                <a:gd name="T0" fmla="*/ 1439 w 516"/>
                <a:gd name="T1" fmla="*/ 0 h 84"/>
                <a:gd name="T2" fmla="*/ 2778 w 516"/>
                <a:gd name="T3" fmla="*/ 0 h 84"/>
                <a:gd name="T4" fmla="*/ 2889 w 516"/>
                <a:gd name="T5" fmla="*/ 107 h 84"/>
                <a:gd name="T6" fmla="*/ 2889 w 516"/>
                <a:gd name="T7" fmla="*/ 275 h 84"/>
                <a:gd name="T8" fmla="*/ 2693 w 516"/>
                <a:gd name="T9" fmla="*/ 471 h 84"/>
                <a:gd name="T10" fmla="*/ 128 w 516"/>
                <a:gd name="T11" fmla="*/ 471 h 84"/>
                <a:gd name="T12" fmla="*/ 0 w 516"/>
                <a:gd name="T13" fmla="*/ 344 h 84"/>
                <a:gd name="T14" fmla="*/ 0 w 516"/>
                <a:gd name="T15" fmla="*/ 123 h 84"/>
                <a:gd name="T16" fmla="*/ 123 w 516"/>
                <a:gd name="T17" fmla="*/ 0 h 84"/>
                <a:gd name="T18" fmla="*/ 1439 w 516"/>
                <a:gd name="T19" fmla="*/ 0 h 8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16"/>
                <a:gd name="T31" fmla="*/ 0 h 84"/>
                <a:gd name="T32" fmla="*/ 516 w 516"/>
                <a:gd name="T33" fmla="*/ 84 h 8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16" h="84">
                  <a:moveTo>
                    <a:pt x="257" y="0"/>
                  </a:moveTo>
                  <a:cubicBezTo>
                    <a:pt x="337" y="0"/>
                    <a:pt x="416" y="0"/>
                    <a:pt x="496" y="0"/>
                  </a:cubicBezTo>
                  <a:cubicBezTo>
                    <a:pt x="515" y="0"/>
                    <a:pt x="516" y="1"/>
                    <a:pt x="516" y="19"/>
                  </a:cubicBezTo>
                  <a:cubicBezTo>
                    <a:pt x="516" y="29"/>
                    <a:pt x="516" y="39"/>
                    <a:pt x="516" y="49"/>
                  </a:cubicBezTo>
                  <a:cubicBezTo>
                    <a:pt x="516" y="71"/>
                    <a:pt x="503" y="84"/>
                    <a:pt x="481" y="84"/>
                  </a:cubicBezTo>
                  <a:cubicBezTo>
                    <a:pt x="329" y="84"/>
                    <a:pt x="176" y="84"/>
                    <a:pt x="23" y="84"/>
                  </a:cubicBezTo>
                  <a:cubicBezTo>
                    <a:pt x="0" y="84"/>
                    <a:pt x="0" y="83"/>
                    <a:pt x="0" y="61"/>
                  </a:cubicBezTo>
                  <a:cubicBezTo>
                    <a:pt x="0" y="48"/>
                    <a:pt x="0" y="35"/>
                    <a:pt x="0" y="22"/>
                  </a:cubicBezTo>
                  <a:cubicBezTo>
                    <a:pt x="0" y="0"/>
                    <a:pt x="0" y="0"/>
                    <a:pt x="22" y="0"/>
                  </a:cubicBezTo>
                  <a:cubicBezTo>
                    <a:pt x="100" y="0"/>
                    <a:pt x="179" y="0"/>
                    <a:pt x="257" y="0"/>
                  </a:cubicBezTo>
                  <a:close/>
                </a:path>
              </a:pathLst>
            </a:custGeom>
            <a:solidFill>
              <a:schemeClr val="bg1"/>
            </a:solidFill>
            <a:ln w="9525">
              <a:noFill/>
              <a:bevel/>
            </a:ln>
          </p:spPr>
          <p:txBody>
            <a:bodyPr/>
            <a:lstStyle/>
            <a:p>
              <a:endParaRPr lang="zh-CN" altLang="zh-CN">
                <a:solidFill>
                  <a:srgbClr val="000000"/>
                </a:solidFill>
                <a:latin typeface="Calibri" panose="020F0502020204030204" pitchFamily="34" charset="0"/>
                <a:cs typeface="Calibri" panose="020F0502020204030204" pitchFamily="34" charset="0"/>
                <a:sym typeface="Calibri" panose="020F0502020204030204" pitchFamily="34" charset="0"/>
              </a:endParaRPr>
            </a:p>
          </p:txBody>
        </p:sp>
        <p:sp>
          <p:nvSpPr>
            <p:cNvPr id="10" name="Freeform 18"/>
            <p:cNvSpPr>
              <a:spLocks noChangeArrowheads="1"/>
            </p:cNvSpPr>
            <p:nvPr/>
          </p:nvSpPr>
          <p:spPr bwMode="auto">
            <a:xfrm>
              <a:off x="613" y="1531"/>
              <a:ext cx="1029" cy="201"/>
            </a:xfrm>
            <a:custGeom>
              <a:avLst/>
              <a:gdLst>
                <a:gd name="T0" fmla="*/ 2434 w 435"/>
                <a:gd name="T1" fmla="*/ 0 h 85"/>
                <a:gd name="T2" fmla="*/ 2138 w 435"/>
                <a:gd name="T3" fmla="*/ 447 h 85"/>
                <a:gd name="T4" fmla="*/ 2077 w 435"/>
                <a:gd name="T5" fmla="*/ 471 h 85"/>
                <a:gd name="T6" fmla="*/ 83 w 435"/>
                <a:gd name="T7" fmla="*/ 475 h 85"/>
                <a:gd name="T8" fmla="*/ 5 w 435"/>
                <a:gd name="T9" fmla="*/ 385 h 85"/>
                <a:gd name="T10" fmla="*/ 0 w 435"/>
                <a:gd name="T11" fmla="*/ 102 h 85"/>
                <a:gd name="T12" fmla="*/ 106 w 435"/>
                <a:gd name="T13" fmla="*/ 0 h 85"/>
                <a:gd name="T14" fmla="*/ 1062 w 435"/>
                <a:gd name="T15" fmla="*/ 0 h 85"/>
                <a:gd name="T16" fmla="*/ 2323 w 435"/>
                <a:gd name="T17" fmla="*/ 0 h 85"/>
                <a:gd name="T18" fmla="*/ 2434 w 435"/>
                <a:gd name="T19" fmla="*/ 0 h 8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35"/>
                <a:gd name="T31" fmla="*/ 0 h 85"/>
                <a:gd name="T32" fmla="*/ 435 w 435"/>
                <a:gd name="T33" fmla="*/ 85 h 8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35" h="85">
                  <a:moveTo>
                    <a:pt x="435" y="0"/>
                  </a:moveTo>
                  <a:cubicBezTo>
                    <a:pt x="417" y="29"/>
                    <a:pt x="400" y="55"/>
                    <a:pt x="382" y="80"/>
                  </a:cubicBezTo>
                  <a:cubicBezTo>
                    <a:pt x="380" y="83"/>
                    <a:pt x="375" y="84"/>
                    <a:pt x="371" y="84"/>
                  </a:cubicBezTo>
                  <a:cubicBezTo>
                    <a:pt x="252" y="85"/>
                    <a:pt x="134" y="84"/>
                    <a:pt x="15" y="85"/>
                  </a:cubicBezTo>
                  <a:cubicBezTo>
                    <a:pt x="4" y="85"/>
                    <a:pt x="0" y="80"/>
                    <a:pt x="1" y="69"/>
                  </a:cubicBezTo>
                  <a:cubicBezTo>
                    <a:pt x="1" y="52"/>
                    <a:pt x="1" y="35"/>
                    <a:pt x="0" y="18"/>
                  </a:cubicBezTo>
                  <a:cubicBezTo>
                    <a:pt x="0" y="4"/>
                    <a:pt x="6" y="0"/>
                    <a:pt x="19" y="0"/>
                  </a:cubicBezTo>
                  <a:cubicBezTo>
                    <a:pt x="76" y="0"/>
                    <a:pt x="133" y="0"/>
                    <a:pt x="190" y="0"/>
                  </a:cubicBezTo>
                  <a:cubicBezTo>
                    <a:pt x="265" y="0"/>
                    <a:pt x="340" y="0"/>
                    <a:pt x="415" y="0"/>
                  </a:cubicBezTo>
                  <a:cubicBezTo>
                    <a:pt x="421" y="0"/>
                    <a:pt x="426" y="0"/>
                    <a:pt x="435" y="0"/>
                  </a:cubicBezTo>
                  <a:close/>
                </a:path>
              </a:pathLst>
            </a:custGeom>
            <a:solidFill>
              <a:schemeClr val="bg1"/>
            </a:solidFill>
            <a:ln w="9525">
              <a:noFill/>
              <a:bevel/>
            </a:ln>
          </p:spPr>
          <p:txBody>
            <a:bodyPr/>
            <a:lstStyle/>
            <a:p>
              <a:endParaRPr lang="zh-CN" altLang="zh-CN">
                <a:solidFill>
                  <a:srgbClr val="000000"/>
                </a:solidFill>
                <a:latin typeface="Calibri" panose="020F0502020204030204" pitchFamily="34" charset="0"/>
                <a:cs typeface="Calibri" panose="020F0502020204030204" pitchFamily="34" charset="0"/>
                <a:sym typeface="Calibri" panose="020F0502020204030204" pitchFamily="34" charset="0"/>
              </a:endParaRPr>
            </a:p>
          </p:txBody>
        </p:sp>
        <p:sp>
          <p:nvSpPr>
            <p:cNvPr id="11" name="Freeform 19"/>
            <p:cNvSpPr>
              <a:spLocks noChangeArrowheads="1"/>
            </p:cNvSpPr>
            <p:nvPr/>
          </p:nvSpPr>
          <p:spPr bwMode="auto">
            <a:xfrm>
              <a:off x="597" y="1919"/>
              <a:ext cx="730" cy="438"/>
            </a:xfrm>
            <a:custGeom>
              <a:avLst/>
              <a:gdLst>
                <a:gd name="T0" fmla="*/ 1597 w 309"/>
                <a:gd name="T1" fmla="*/ 829 h 185"/>
                <a:gd name="T2" fmla="*/ 1580 w 309"/>
                <a:gd name="T3" fmla="*/ 829 h 185"/>
                <a:gd name="T4" fmla="*/ 1306 w 309"/>
                <a:gd name="T5" fmla="*/ 857 h 185"/>
                <a:gd name="T6" fmla="*/ 1195 w 309"/>
                <a:gd name="T7" fmla="*/ 947 h 185"/>
                <a:gd name="T8" fmla="*/ 872 w 309"/>
                <a:gd name="T9" fmla="*/ 919 h 185"/>
                <a:gd name="T10" fmla="*/ 586 w 309"/>
                <a:gd name="T11" fmla="*/ 616 h 185"/>
                <a:gd name="T12" fmla="*/ 447 w 309"/>
                <a:gd name="T13" fmla="*/ 881 h 185"/>
                <a:gd name="T14" fmla="*/ 213 w 309"/>
                <a:gd name="T15" fmla="*/ 997 h 185"/>
                <a:gd name="T16" fmla="*/ 61 w 309"/>
                <a:gd name="T17" fmla="*/ 706 h 185"/>
                <a:gd name="T18" fmla="*/ 357 w 309"/>
                <a:gd name="T19" fmla="*/ 135 h 185"/>
                <a:gd name="T20" fmla="*/ 704 w 309"/>
                <a:gd name="T21" fmla="*/ 118 h 185"/>
                <a:gd name="T22" fmla="*/ 1065 w 309"/>
                <a:gd name="T23" fmla="*/ 504 h 185"/>
                <a:gd name="T24" fmla="*/ 1283 w 309"/>
                <a:gd name="T25" fmla="*/ 336 h 185"/>
                <a:gd name="T26" fmla="*/ 1569 w 309"/>
                <a:gd name="T27" fmla="*/ 324 h 185"/>
                <a:gd name="T28" fmla="*/ 1725 w 309"/>
                <a:gd name="T29" fmla="*/ 426 h 185"/>
                <a:gd name="T30" fmla="*/ 1597 w 309"/>
                <a:gd name="T31" fmla="*/ 829 h 18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09"/>
                <a:gd name="T49" fmla="*/ 0 h 185"/>
                <a:gd name="T50" fmla="*/ 309 w 309"/>
                <a:gd name="T51" fmla="*/ 185 h 18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09" h="185">
                  <a:moveTo>
                    <a:pt x="286" y="148"/>
                  </a:moveTo>
                  <a:cubicBezTo>
                    <a:pt x="284" y="148"/>
                    <a:pt x="284" y="148"/>
                    <a:pt x="283" y="148"/>
                  </a:cubicBezTo>
                  <a:cubicBezTo>
                    <a:pt x="265" y="131"/>
                    <a:pt x="249" y="137"/>
                    <a:pt x="234" y="153"/>
                  </a:cubicBezTo>
                  <a:cubicBezTo>
                    <a:pt x="228" y="159"/>
                    <a:pt x="221" y="164"/>
                    <a:pt x="214" y="169"/>
                  </a:cubicBezTo>
                  <a:cubicBezTo>
                    <a:pt x="193" y="185"/>
                    <a:pt x="174" y="183"/>
                    <a:pt x="156" y="164"/>
                  </a:cubicBezTo>
                  <a:cubicBezTo>
                    <a:pt x="139" y="147"/>
                    <a:pt x="123" y="129"/>
                    <a:pt x="105" y="110"/>
                  </a:cubicBezTo>
                  <a:cubicBezTo>
                    <a:pt x="96" y="126"/>
                    <a:pt x="88" y="142"/>
                    <a:pt x="80" y="157"/>
                  </a:cubicBezTo>
                  <a:cubicBezTo>
                    <a:pt x="71" y="174"/>
                    <a:pt x="55" y="181"/>
                    <a:pt x="38" y="178"/>
                  </a:cubicBezTo>
                  <a:cubicBezTo>
                    <a:pt x="14" y="174"/>
                    <a:pt x="0" y="149"/>
                    <a:pt x="11" y="126"/>
                  </a:cubicBezTo>
                  <a:cubicBezTo>
                    <a:pt x="28" y="92"/>
                    <a:pt x="45" y="57"/>
                    <a:pt x="64" y="24"/>
                  </a:cubicBezTo>
                  <a:cubicBezTo>
                    <a:pt x="77" y="0"/>
                    <a:pt x="107" y="0"/>
                    <a:pt x="126" y="21"/>
                  </a:cubicBezTo>
                  <a:cubicBezTo>
                    <a:pt x="148" y="43"/>
                    <a:pt x="169" y="66"/>
                    <a:pt x="191" y="90"/>
                  </a:cubicBezTo>
                  <a:cubicBezTo>
                    <a:pt x="204" y="80"/>
                    <a:pt x="217" y="70"/>
                    <a:pt x="230" y="60"/>
                  </a:cubicBezTo>
                  <a:cubicBezTo>
                    <a:pt x="247" y="47"/>
                    <a:pt x="262" y="46"/>
                    <a:pt x="281" y="58"/>
                  </a:cubicBezTo>
                  <a:cubicBezTo>
                    <a:pt x="291" y="64"/>
                    <a:pt x="300" y="70"/>
                    <a:pt x="309" y="76"/>
                  </a:cubicBezTo>
                  <a:cubicBezTo>
                    <a:pt x="301" y="100"/>
                    <a:pt x="294" y="124"/>
                    <a:pt x="286" y="148"/>
                  </a:cubicBezTo>
                  <a:close/>
                </a:path>
              </a:pathLst>
            </a:custGeom>
            <a:solidFill>
              <a:schemeClr val="bg1"/>
            </a:solidFill>
            <a:ln w="9525">
              <a:noFill/>
              <a:bevel/>
            </a:ln>
          </p:spPr>
          <p:txBody>
            <a:bodyPr/>
            <a:lstStyle/>
            <a:p>
              <a:endParaRPr lang="zh-CN" altLang="zh-CN">
                <a:solidFill>
                  <a:srgbClr val="000000"/>
                </a:solidFill>
                <a:latin typeface="Calibri" panose="020F0502020204030204" pitchFamily="34" charset="0"/>
                <a:cs typeface="Calibri" panose="020F0502020204030204" pitchFamily="34" charset="0"/>
                <a:sym typeface="Calibri" panose="020F0502020204030204" pitchFamily="34" charset="0"/>
              </a:endParaRPr>
            </a:p>
          </p:txBody>
        </p:sp>
        <p:sp>
          <p:nvSpPr>
            <p:cNvPr id="12" name="Freeform 20"/>
            <p:cNvSpPr>
              <a:spLocks noChangeArrowheads="1"/>
            </p:cNvSpPr>
            <p:nvPr/>
          </p:nvSpPr>
          <p:spPr bwMode="auto">
            <a:xfrm>
              <a:off x="2586" y="710"/>
              <a:ext cx="681" cy="816"/>
            </a:xfrm>
            <a:custGeom>
              <a:avLst/>
              <a:gdLst>
                <a:gd name="T0" fmla="*/ 1610 w 288"/>
                <a:gd name="T1" fmla="*/ 208 h 345"/>
                <a:gd name="T2" fmla="*/ 1565 w 288"/>
                <a:gd name="T3" fmla="*/ 291 h 345"/>
                <a:gd name="T4" fmla="*/ 660 w 288"/>
                <a:gd name="T5" fmla="*/ 1455 h 345"/>
                <a:gd name="T6" fmla="*/ 319 w 288"/>
                <a:gd name="T7" fmla="*/ 1824 h 345"/>
                <a:gd name="T8" fmla="*/ 135 w 288"/>
                <a:gd name="T9" fmla="*/ 1918 h 345"/>
                <a:gd name="T10" fmla="*/ 17 w 288"/>
                <a:gd name="T11" fmla="*/ 1890 h 345"/>
                <a:gd name="T12" fmla="*/ 17 w 288"/>
                <a:gd name="T13" fmla="*/ 1757 h 345"/>
                <a:gd name="T14" fmla="*/ 246 w 288"/>
                <a:gd name="T15" fmla="*/ 1466 h 345"/>
                <a:gd name="T16" fmla="*/ 1175 w 288"/>
                <a:gd name="T17" fmla="*/ 296 h 345"/>
                <a:gd name="T18" fmla="*/ 1319 w 288"/>
                <a:gd name="T19" fmla="*/ 83 h 345"/>
                <a:gd name="T20" fmla="*/ 1471 w 288"/>
                <a:gd name="T21" fmla="*/ 21 h 345"/>
                <a:gd name="T22" fmla="*/ 1610 w 288"/>
                <a:gd name="T23" fmla="*/ 208 h 34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88"/>
                <a:gd name="T37" fmla="*/ 0 h 345"/>
                <a:gd name="T38" fmla="*/ 288 w 288"/>
                <a:gd name="T39" fmla="*/ 345 h 34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88" h="345">
                  <a:moveTo>
                    <a:pt x="288" y="37"/>
                  </a:moveTo>
                  <a:cubicBezTo>
                    <a:pt x="286" y="40"/>
                    <a:pt x="284" y="46"/>
                    <a:pt x="280" y="52"/>
                  </a:cubicBezTo>
                  <a:cubicBezTo>
                    <a:pt x="226" y="121"/>
                    <a:pt x="172" y="191"/>
                    <a:pt x="118" y="260"/>
                  </a:cubicBezTo>
                  <a:cubicBezTo>
                    <a:pt x="99" y="283"/>
                    <a:pt x="78" y="305"/>
                    <a:pt x="57" y="326"/>
                  </a:cubicBezTo>
                  <a:cubicBezTo>
                    <a:pt x="48" y="334"/>
                    <a:pt x="36" y="339"/>
                    <a:pt x="24" y="343"/>
                  </a:cubicBezTo>
                  <a:cubicBezTo>
                    <a:pt x="18" y="345"/>
                    <a:pt x="6" y="343"/>
                    <a:pt x="3" y="338"/>
                  </a:cubicBezTo>
                  <a:cubicBezTo>
                    <a:pt x="0" y="332"/>
                    <a:pt x="0" y="320"/>
                    <a:pt x="3" y="314"/>
                  </a:cubicBezTo>
                  <a:cubicBezTo>
                    <a:pt x="15" y="296"/>
                    <a:pt x="30" y="279"/>
                    <a:pt x="44" y="262"/>
                  </a:cubicBezTo>
                  <a:cubicBezTo>
                    <a:pt x="99" y="192"/>
                    <a:pt x="154" y="123"/>
                    <a:pt x="210" y="53"/>
                  </a:cubicBezTo>
                  <a:cubicBezTo>
                    <a:pt x="219" y="41"/>
                    <a:pt x="228" y="28"/>
                    <a:pt x="236" y="15"/>
                  </a:cubicBezTo>
                  <a:cubicBezTo>
                    <a:pt x="243" y="5"/>
                    <a:pt x="251" y="0"/>
                    <a:pt x="263" y="4"/>
                  </a:cubicBezTo>
                  <a:cubicBezTo>
                    <a:pt x="275" y="7"/>
                    <a:pt x="288" y="23"/>
                    <a:pt x="288" y="37"/>
                  </a:cubicBezTo>
                  <a:close/>
                </a:path>
              </a:pathLst>
            </a:custGeom>
            <a:solidFill>
              <a:schemeClr val="bg1"/>
            </a:solidFill>
            <a:ln w="9525">
              <a:noFill/>
              <a:bevel/>
            </a:ln>
          </p:spPr>
          <p:txBody>
            <a:bodyPr/>
            <a:lstStyle/>
            <a:p>
              <a:endParaRPr lang="zh-CN" altLang="zh-CN">
                <a:solidFill>
                  <a:srgbClr val="000000"/>
                </a:solidFill>
                <a:latin typeface="Calibri" panose="020F0502020204030204" pitchFamily="34" charset="0"/>
                <a:cs typeface="Calibri" panose="020F0502020204030204" pitchFamily="34" charset="0"/>
                <a:sym typeface="Calibri" panose="020F0502020204030204" pitchFamily="34" charset="0"/>
              </a:endParaRPr>
            </a:p>
          </p:txBody>
        </p:sp>
        <p:sp>
          <p:nvSpPr>
            <p:cNvPr id="13" name="Freeform 21"/>
            <p:cNvSpPr>
              <a:spLocks noChangeArrowheads="1"/>
            </p:cNvSpPr>
            <p:nvPr/>
          </p:nvSpPr>
          <p:spPr bwMode="auto">
            <a:xfrm>
              <a:off x="1226" y="511"/>
              <a:ext cx="610" cy="199"/>
            </a:xfrm>
            <a:custGeom>
              <a:avLst/>
              <a:gdLst>
                <a:gd name="T0" fmla="*/ 721 w 258"/>
                <a:gd name="T1" fmla="*/ 471 h 84"/>
                <a:gd name="T2" fmla="*/ 102 w 258"/>
                <a:gd name="T3" fmla="*/ 471 h 84"/>
                <a:gd name="T4" fmla="*/ 0 w 258"/>
                <a:gd name="T5" fmla="*/ 370 h 84"/>
                <a:gd name="T6" fmla="*/ 0 w 258"/>
                <a:gd name="T7" fmla="*/ 90 h 84"/>
                <a:gd name="T8" fmla="*/ 83 w 258"/>
                <a:gd name="T9" fmla="*/ 0 h 84"/>
                <a:gd name="T10" fmla="*/ 1359 w 258"/>
                <a:gd name="T11" fmla="*/ 0 h 84"/>
                <a:gd name="T12" fmla="*/ 1442 w 258"/>
                <a:gd name="T13" fmla="*/ 85 h 84"/>
                <a:gd name="T14" fmla="*/ 1442 w 258"/>
                <a:gd name="T15" fmla="*/ 381 h 84"/>
                <a:gd name="T16" fmla="*/ 1348 w 258"/>
                <a:gd name="T17" fmla="*/ 471 h 84"/>
                <a:gd name="T18" fmla="*/ 721 w 258"/>
                <a:gd name="T19" fmla="*/ 471 h 8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8"/>
                <a:gd name="T31" fmla="*/ 0 h 84"/>
                <a:gd name="T32" fmla="*/ 258 w 258"/>
                <a:gd name="T33" fmla="*/ 84 h 8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8" h="84">
                  <a:moveTo>
                    <a:pt x="129" y="84"/>
                  </a:moveTo>
                  <a:cubicBezTo>
                    <a:pt x="92" y="84"/>
                    <a:pt x="55" y="83"/>
                    <a:pt x="18" y="84"/>
                  </a:cubicBezTo>
                  <a:cubicBezTo>
                    <a:pt x="5" y="84"/>
                    <a:pt x="0" y="79"/>
                    <a:pt x="0" y="66"/>
                  </a:cubicBezTo>
                  <a:cubicBezTo>
                    <a:pt x="1" y="50"/>
                    <a:pt x="1" y="33"/>
                    <a:pt x="0" y="16"/>
                  </a:cubicBezTo>
                  <a:cubicBezTo>
                    <a:pt x="0" y="5"/>
                    <a:pt x="4" y="0"/>
                    <a:pt x="15" y="0"/>
                  </a:cubicBezTo>
                  <a:cubicBezTo>
                    <a:pt x="91" y="0"/>
                    <a:pt x="167" y="0"/>
                    <a:pt x="243" y="0"/>
                  </a:cubicBezTo>
                  <a:cubicBezTo>
                    <a:pt x="254" y="0"/>
                    <a:pt x="258" y="4"/>
                    <a:pt x="258" y="15"/>
                  </a:cubicBezTo>
                  <a:cubicBezTo>
                    <a:pt x="257" y="33"/>
                    <a:pt x="257" y="50"/>
                    <a:pt x="258" y="68"/>
                  </a:cubicBezTo>
                  <a:cubicBezTo>
                    <a:pt x="258" y="80"/>
                    <a:pt x="253" y="84"/>
                    <a:pt x="241" y="84"/>
                  </a:cubicBezTo>
                  <a:cubicBezTo>
                    <a:pt x="203" y="84"/>
                    <a:pt x="166" y="84"/>
                    <a:pt x="129" y="84"/>
                  </a:cubicBezTo>
                  <a:close/>
                </a:path>
              </a:pathLst>
            </a:custGeom>
            <a:solidFill>
              <a:schemeClr val="bg1"/>
            </a:solidFill>
            <a:ln w="9525">
              <a:noFill/>
              <a:bevel/>
            </a:ln>
          </p:spPr>
          <p:txBody>
            <a:bodyPr/>
            <a:lstStyle/>
            <a:p>
              <a:endParaRPr lang="zh-CN" altLang="zh-CN">
                <a:solidFill>
                  <a:srgbClr val="000000"/>
                </a:solidFill>
                <a:latin typeface="Calibri" panose="020F0502020204030204" pitchFamily="34" charset="0"/>
                <a:cs typeface="Calibri" panose="020F0502020204030204" pitchFamily="34" charset="0"/>
                <a:sym typeface="Calibri" panose="020F0502020204030204" pitchFamily="34" charset="0"/>
              </a:endParaRPr>
            </a:p>
          </p:txBody>
        </p:sp>
      </p:grpSp>
      <p:sp>
        <p:nvSpPr>
          <p:cNvPr id="15" name="直接连接符 41"/>
          <p:cNvSpPr>
            <a:spLocks noChangeShapeType="1"/>
          </p:cNvSpPr>
          <p:nvPr>
            <p:custDataLst>
              <p:tags r:id="rId2"/>
            </p:custDataLst>
          </p:nvPr>
        </p:nvSpPr>
        <p:spPr bwMode="auto">
          <a:xfrm>
            <a:off x="3221355" y="1489075"/>
            <a:ext cx="17145" cy="4603750"/>
          </a:xfrm>
          <a:prstGeom prst="line">
            <a:avLst/>
          </a:prstGeom>
          <a:noFill/>
          <a:ln w="19050">
            <a:solidFill>
              <a:srgbClr val="DA0000"/>
            </a:solidFill>
            <a:bevel/>
          </a:ln>
        </p:spPr>
        <p:txBody>
          <a:bodyPr/>
          <a:lstStyle/>
          <a:p>
            <a:endParaRPr lang="zh-CN" altLang="en-US"/>
          </a:p>
        </p:txBody>
      </p:sp>
      <p:sp>
        <p:nvSpPr>
          <p:cNvPr id="18" name="矩形 11"/>
          <p:cNvSpPr>
            <a:spLocks noChangeArrowheads="1"/>
          </p:cNvSpPr>
          <p:nvPr/>
        </p:nvSpPr>
        <p:spPr bwMode="auto">
          <a:xfrm>
            <a:off x="-1" y="0"/>
            <a:ext cx="12192001" cy="559398"/>
          </a:xfrm>
          <a:prstGeom prst="rect">
            <a:avLst/>
          </a:prstGeom>
          <a:solidFill>
            <a:srgbClr val="C80000"/>
          </a:solidFill>
          <a:ln w="12700">
            <a:noFill/>
            <a:bevel/>
          </a:ln>
        </p:spPr>
        <p:txBody>
          <a:bodyPr anchor="ctr"/>
          <a:lstStyle/>
          <a:p>
            <a:pPr algn="ctr"/>
            <a:endParaRPr lang="zh-CN" altLang="zh-CN">
              <a:solidFill>
                <a:srgbClr val="FFFFFF"/>
              </a:solidFill>
            </a:endParaRPr>
          </a:p>
        </p:txBody>
      </p:sp>
      <p:sp>
        <p:nvSpPr>
          <p:cNvPr id="29" name="椭圆 30"/>
          <p:cNvSpPr>
            <a:spLocks noChangeArrowheads="1"/>
          </p:cNvSpPr>
          <p:nvPr>
            <p:custDataLst>
              <p:tags r:id="rId3"/>
            </p:custDataLst>
          </p:nvPr>
        </p:nvSpPr>
        <p:spPr bwMode="auto">
          <a:xfrm>
            <a:off x="2920598" y="1838443"/>
            <a:ext cx="634832" cy="586233"/>
          </a:xfrm>
          <a:prstGeom prst="ellipse">
            <a:avLst/>
          </a:prstGeom>
          <a:solidFill>
            <a:srgbClr val="C80000"/>
          </a:solidFill>
          <a:ln w="12700">
            <a:noFill/>
            <a:bevel/>
          </a:ln>
        </p:spPr>
        <p:txBody>
          <a:bodyPr anchor="ctr"/>
          <a:lstStyle/>
          <a:p>
            <a:pPr algn="ctr"/>
            <a:r>
              <a:rPr lang="en-US" altLang="zh-CN" sz="3600" b="1" dirty="0" smtClean="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1</a:t>
            </a:r>
            <a:endParaRPr lang="zh-CN" altLang="en-US" sz="36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椭圆 30"/>
          <p:cNvSpPr>
            <a:spLocks noChangeArrowheads="1"/>
          </p:cNvSpPr>
          <p:nvPr>
            <p:custDataLst>
              <p:tags r:id="rId4"/>
            </p:custDataLst>
          </p:nvPr>
        </p:nvSpPr>
        <p:spPr bwMode="auto">
          <a:xfrm>
            <a:off x="2914248" y="3410224"/>
            <a:ext cx="634832" cy="586233"/>
          </a:xfrm>
          <a:prstGeom prst="ellipse">
            <a:avLst/>
          </a:prstGeom>
          <a:solidFill>
            <a:srgbClr val="C80000"/>
          </a:solidFill>
          <a:ln w="12700">
            <a:noFill/>
            <a:bevel/>
          </a:ln>
        </p:spPr>
        <p:txBody>
          <a:bodyPr anchor="ctr"/>
          <a:lstStyle/>
          <a:p>
            <a:pPr algn="ctr"/>
            <a:r>
              <a:rPr lang="en-US" altLang="zh-CN" sz="3600" b="1" dirty="0" smtClean="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2</a:t>
            </a:r>
            <a:endParaRPr lang="zh-CN" altLang="en-US" sz="36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椭圆 30"/>
          <p:cNvSpPr>
            <a:spLocks noChangeArrowheads="1"/>
          </p:cNvSpPr>
          <p:nvPr>
            <p:custDataLst>
              <p:tags r:id="rId5"/>
            </p:custDataLst>
          </p:nvPr>
        </p:nvSpPr>
        <p:spPr bwMode="auto">
          <a:xfrm>
            <a:off x="2914248" y="5020860"/>
            <a:ext cx="634832" cy="586233"/>
          </a:xfrm>
          <a:prstGeom prst="ellipse">
            <a:avLst/>
          </a:prstGeom>
          <a:solidFill>
            <a:srgbClr val="C80000"/>
          </a:solidFill>
          <a:ln w="12700">
            <a:noFill/>
            <a:bevel/>
          </a:ln>
        </p:spPr>
        <p:txBody>
          <a:bodyPr anchor="ctr"/>
          <a:lstStyle/>
          <a:p>
            <a:pPr algn="ctr"/>
            <a:r>
              <a:rPr lang="en-US" altLang="zh-CN" sz="3600" b="1" dirty="0" smtClean="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3</a:t>
            </a:r>
            <a:endParaRPr lang="zh-CN" altLang="en-US" sz="36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0" name="文本框 99"/>
          <p:cNvSpPr txBox="1"/>
          <p:nvPr>
            <p:custDataLst>
              <p:tags r:id="rId6"/>
            </p:custDataLst>
          </p:nvPr>
        </p:nvSpPr>
        <p:spPr>
          <a:xfrm>
            <a:off x="3807460" y="1670050"/>
            <a:ext cx="8103870" cy="922020"/>
          </a:xfrm>
          <a:prstGeom prst="rect">
            <a:avLst/>
          </a:prstGeom>
          <a:noFill/>
          <a:ln w="9525">
            <a:noFill/>
          </a:ln>
        </p:spPr>
        <p:txBody>
          <a:bodyPr wrap="square">
            <a:spAutoFit/>
          </a:bodyPr>
          <a:p>
            <a:pPr indent="282575"/>
            <a:r>
              <a:rPr lang="zh-CN" b="1">
                <a:solidFill>
                  <a:schemeClr val="tx1"/>
                </a:solidFill>
                <a:ea typeface="宋体" panose="02010600030101010101" pitchFamily="2" charset="-122"/>
              </a:rPr>
              <a:t>一是</a:t>
            </a:r>
            <a:r>
              <a:rPr lang="zh-CN" b="0">
                <a:ea typeface="宋体" panose="02010600030101010101" pitchFamily="2" charset="-122"/>
              </a:rPr>
              <a:t>强调学位工作坚持中国共产党的领导，全面贯彻国家的教育方针，践行社会主义核心价值观，落实立德树人根本任务，明确学位工作应当遵循教育规律，坚持公平、公正、公开，坚持学术自由与学术规范相统一的基本原则。</a:t>
            </a:r>
            <a:endParaRPr lang="zh-CN" altLang="en-US" b="0">
              <a:ea typeface="宋体" panose="02010600030101010101" pitchFamily="2" charset="-122"/>
            </a:endParaRPr>
          </a:p>
        </p:txBody>
      </p:sp>
      <p:sp>
        <p:nvSpPr>
          <p:cNvPr id="17" name="文本框 16"/>
          <p:cNvSpPr txBox="1"/>
          <p:nvPr>
            <p:custDataLst>
              <p:tags r:id="rId7"/>
            </p:custDataLst>
          </p:nvPr>
        </p:nvSpPr>
        <p:spPr>
          <a:xfrm>
            <a:off x="3921125" y="3302000"/>
            <a:ext cx="8103870" cy="1198880"/>
          </a:xfrm>
          <a:prstGeom prst="rect">
            <a:avLst/>
          </a:prstGeom>
          <a:noFill/>
          <a:ln w="9525">
            <a:noFill/>
          </a:ln>
        </p:spPr>
        <p:txBody>
          <a:bodyPr wrap="square">
            <a:spAutoFit/>
          </a:bodyPr>
          <a:p>
            <a:pPr indent="282575"/>
            <a:r>
              <a:rPr lang="zh-CN" b="1">
                <a:ea typeface="宋体" panose="02010600030101010101" pitchFamily="2" charset="-122"/>
              </a:rPr>
              <a:t>二是</a:t>
            </a:r>
            <a:r>
              <a:rPr lang="zh-CN">
                <a:ea typeface="宋体" panose="02010600030101010101" pitchFamily="2" charset="-122"/>
              </a:rPr>
              <a:t>在坚持学士、硕士、博士三级学位的基础上，明确学位包括学术学位、专业学位等类型，把实践探索的专业学位写入法律，并为未来探索新的学位类型留下制度空间。同时，在学位授予条件中，区别学术学位和专业学位，明确不同的要求。</a:t>
            </a:r>
            <a:endParaRPr lang="zh-CN">
              <a:ea typeface="宋体" panose="02010600030101010101" pitchFamily="2" charset="-122"/>
            </a:endParaRPr>
          </a:p>
        </p:txBody>
      </p:sp>
      <p:sp>
        <p:nvSpPr>
          <p:cNvPr id="19" name="文本框 18"/>
          <p:cNvSpPr txBox="1"/>
          <p:nvPr>
            <p:custDataLst>
              <p:tags r:id="rId8"/>
            </p:custDataLst>
          </p:nvPr>
        </p:nvSpPr>
        <p:spPr>
          <a:xfrm>
            <a:off x="3921125" y="4951730"/>
            <a:ext cx="8103870" cy="1198880"/>
          </a:xfrm>
          <a:prstGeom prst="rect">
            <a:avLst/>
          </a:prstGeom>
          <a:noFill/>
          <a:ln w="9525">
            <a:noFill/>
          </a:ln>
        </p:spPr>
        <p:txBody>
          <a:bodyPr wrap="square">
            <a:spAutoFit/>
          </a:bodyPr>
          <a:p>
            <a:pPr indent="282575"/>
            <a:r>
              <a:rPr lang="zh-CN" b="1">
                <a:ea typeface="宋体" panose="02010600030101010101" pitchFamily="2" charset="-122"/>
              </a:rPr>
              <a:t>三是</a:t>
            </a:r>
            <a:r>
              <a:rPr lang="zh-CN">
                <a:ea typeface="宋体" panose="02010600030101010101" pitchFamily="2" charset="-122"/>
              </a:rPr>
              <a:t>完善学位工作体制，规定国务院学位委员会、省级学位委员会、学位授予单位学位评定委员会的设置及职责，明确国务院学位委员会在国务院教育行政部门设立办事机构，明确国务院教育行政部门负责全国学位管理有关工作、省级人民政府教育行政部门负责本行政区域学位管理有关工作。</a:t>
            </a:r>
            <a:endParaRPr lang="zh-CN">
              <a:ea typeface="宋体" panose="02010600030101010101" pitchFamily="2" charset="-122"/>
            </a:endParaRPr>
          </a:p>
        </p:txBody>
      </p:sp>
      <p:sp>
        <p:nvSpPr>
          <p:cNvPr id="20" name="圆角矩形 19"/>
          <p:cNvSpPr/>
          <p:nvPr>
            <p:custDataLst>
              <p:tags r:id="rId9"/>
            </p:custDataLst>
          </p:nvPr>
        </p:nvSpPr>
        <p:spPr>
          <a:xfrm>
            <a:off x="3759835" y="4824095"/>
            <a:ext cx="8178800" cy="1326515"/>
          </a:xfrm>
          <a:prstGeom prst="roundRect">
            <a:avLst/>
          </a:prstGeom>
          <a:noFill/>
          <a:ln w="22225" cap="sq" cmpd="sng">
            <a:solidFill>
              <a:srgbClr val="FF0000"/>
            </a:solidFill>
            <a:prstDash val="dash"/>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1" name="圆角矩形 20"/>
          <p:cNvSpPr/>
          <p:nvPr>
            <p:custDataLst>
              <p:tags r:id="rId10"/>
            </p:custDataLst>
          </p:nvPr>
        </p:nvSpPr>
        <p:spPr>
          <a:xfrm>
            <a:off x="3794760" y="3202305"/>
            <a:ext cx="8131175" cy="1301115"/>
          </a:xfrm>
          <a:prstGeom prst="roundRect">
            <a:avLst/>
          </a:prstGeom>
          <a:noFill/>
          <a:ln w="22225" cap="sq" cmpd="sng">
            <a:solidFill>
              <a:srgbClr val="FF0000"/>
            </a:solidFill>
            <a:prstDash val="dash"/>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2" name="圆角矩形 21"/>
          <p:cNvSpPr/>
          <p:nvPr>
            <p:custDataLst>
              <p:tags r:id="rId11"/>
            </p:custDataLst>
          </p:nvPr>
        </p:nvSpPr>
        <p:spPr>
          <a:xfrm>
            <a:off x="3807460" y="1489075"/>
            <a:ext cx="8131175" cy="1172210"/>
          </a:xfrm>
          <a:prstGeom prst="roundRect">
            <a:avLst/>
          </a:prstGeom>
          <a:noFill/>
          <a:ln w="22225" cap="sq" cmpd="sng">
            <a:solidFill>
              <a:srgbClr val="FF0000"/>
            </a:solidFill>
            <a:prstDash val="dash"/>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500"/>
                                        <p:tgtEl>
                                          <p:spTgt spid="2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fade">
                                      <p:cBhvr>
                                        <p:cTn id="17" dur="500"/>
                                        <p:tgtEl>
                                          <p:spTgt spid="3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29" grpId="0" bldLvl="0" animBg="1"/>
      <p:bldP spid="32" grpId="0" bldLvl="0" animBg="1"/>
      <p:bldP spid="34"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cstate="print">
            <a:extLst>
              <a:ext uri="{28A0092B-C50C-407E-A947-70E740481C1C}">
                <a14:useLocalDpi xmlns:a14="http://schemas.microsoft.com/office/drawing/2010/main" val="0"/>
              </a:ext>
            </a:extLst>
          </a:blip>
          <a:srcRect b="6177"/>
          <a:stretch>
            <a:fillRect/>
          </a:stretch>
        </p:blipFill>
        <p:spPr>
          <a:xfrm>
            <a:off x="0" y="0"/>
            <a:ext cx="12192000" cy="6863379"/>
          </a:xfrm>
          <a:prstGeom prst="rect">
            <a:avLst/>
          </a:prstGeom>
        </p:spPr>
      </p:pic>
      <p:sp>
        <p:nvSpPr>
          <p:cNvPr id="3" name="椭圆 36"/>
          <p:cNvSpPr>
            <a:spLocks noChangeArrowheads="1"/>
          </p:cNvSpPr>
          <p:nvPr/>
        </p:nvSpPr>
        <p:spPr bwMode="auto">
          <a:xfrm>
            <a:off x="279083" y="2636431"/>
            <a:ext cx="2216150" cy="2044700"/>
          </a:xfrm>
          <a:prstGeom prst="ellipse">
            <a:avLst/>
          </a:prstGeom>
          <a:solidFill>
            <a:srgbClr val="C80000"/>
          </a:solidFill>
          <a:ln w="12700">
            <a:noFill/>
            <a:bevel/>
          </a:ln>
        </p:spPr>
        <p:txBody>
          <a:bodyPr anchor="ctr"/>
          <a:lstStyle/>
          <a:p>
            <a:pPr algn="ctr"/>
            <a:endParaRPr lang="zh-CN" altLang="zh-CN">
              <a:solidFill>
                <a:srgbClr val="FFFFFF"/>
              </a:solidFill>
            </a:endParaRPr>
          </a:p>
        </p:txBody>
      </p:sp>
      <p:grpSp>
        <p:nvGrpSpPr>
          <p:cNvPr id="4" name="Group 12"/>
          <p:cNvGrpSpPr/>
          <p:nvPr/>
        </p:nvGrpSpPr>
        <p:grpSpPr bwMode="auto">
          <a:xfrm>
            <a:off x="687218" y="2960390"/>
            <a:ext cx="1476375" cy="1282700"/>
            <a:chOff x="0" y="0"/>
            <a:chExt cx="3267" cy="2854"/>
          </a:xfrm>
        </p:grpSpPr>
        <p:sp>
          <p:nvSpPr>
            <p:cNvPr id="6" name="Freeform 14"/>
            <p:cNvSpPr>
              <a:spLocks noChangeArrowheads="1"/>
            </p:cNvSpPr>
            <p:nvPr/>
          </p:nvSpPr>
          <p:spPr bwMode="auto">
            <a:xfrm>
              <a:off x="0" y="0"/>
              <a:ext cx="2451" cy="2854"/>
            </a:xfrm>
            <a:custGeom>
              <a:avLst/>
              <a:gdLst>
                <a:gd name="T0" fmla="*/ 5082 w 1036"/>
                <a:gd name="T1" fmla="*/ 2083 h 1206"/>
                <a:gd name="T2" fmla="*/ 5082 w 1036"/>
                <a:gd name="T3" fmla="*/ 1657 h 1206"/>
                <a:gd name="T4" fmla="*/ 5082 w 1036"/>
                <a:gd name="T5" fmla="*/ 852 h 1206"/>
                <a:gd name="T6" fmla="*/ 4942 w 1036"/>
                <a:gd name="T7" fmla="*/ 717 h 1206"/>
                <a:gd name="T8" fmla="*/ 2266 w 1036"/>
                <a:gd name="T9" fmla="*/ 717 h 1206"/>
                <a:gd name="T10" fmla="*/ 2167 w 1036"/>
                <a:gd name="T11" fmla="*/ 717 h 1206"/>
                <a:gd name="T12" fmla="*/ 2167 w 1036"/>
                <a:gd name="T13" fmla="*/ 840 h 1206"/>
                <a:gd name="T14" fmla="*/ 2167 w 1036"/>
                <a:gd name="T15" fmla="*/ 1657 h 1206"/>
                <a:gd name="T16" fmla="*/ 1651 w 1036"/>
                <a:gd name="T17" fmla="*/ 2161 h 1206"/>
                <a:gd name="T18" fmla="*/ 811 w 1036"/>
                <a:gd name="T19" fmla="*/ 2161 h 1206"/>
                <a:gd name="T20" fmla="*/ 717 w 1036"/>
                <a:gd name="T21" fmla="*/ 2161 h 1206"/>
                <a:gd name="T22" fmla="*/ 717 w 1036"/>
                <a:gd name="T23" fmla="*/ 2262 h 1206"/>
                <a:gd name="T24" fmla="*/ 717 w 1036"/>
                <a:gd name="T25" fmla="*/ 5893 h 1206"/>
                <a:gd name="T26" fmla="*/ 856 w 1036"/>
                <a:gd name="T27" fmla="*/ 6037 h 1206"/>
                <a:gd name="T28" fmla="*/ 4937 w 1036"/>
                <a:gd name="T29" fmla="*/ 6037 h 1206"/>
                <a:gd name="T30" fmla="*/ 5082 w 1036"/>
                <a:gd name="T31" fmla="*/ 5893 h 1206"/>
                <a:gd name="T32" fmla="*/ 5082 w 1036"/>
                <a:gd name="T33" fmla="*/ 4866 h 1206"/>
                <a:gd name="T34" fmla="*/ 5115 w 1036"/>
                <a:gd name="T35" fmla="*/ 4766 h 1206"/>
                <a:gd name="T36" fmla="*/ 5754 w 1036"/>
                <a:gd name="T37" fmla="*/ 4082 h 1206"/>
                <a:gd name="T38" fmla="*/ 5794 w 1036"/>
                <a:gd name="T39" fmla="*/ 4054 h 1206"/>
                <a:gd name="T40" fmla="*/ 5799 w 1036"/>
                <a:gd name="T41" fmla="*/ 4132 h 1206"/>
                <a:gd name="T42" fmla="*/ 5799 w 1036"/>
                <a:gd name="T43" fmla="*/ 5987 h 1206"/>
                <a:gd name="T44" fmla="*/ 5032 w 1036"/>
                <a:gd name="T45" fmla="*/ 6754 h 1206"/>
                <a:gd name="T46" fmla="*/ 745 w 1036"/>
                <a:gd name="T47" fmla="*/ 6754 h 1206"/>
                <a:gd name="T48" fmla="*/ 0 w 1036"/>
                <a:gd name="T49" fmla="*/ 6009 h 1206"/>
                <a:gd name="T50" fmla="*/ 0 w 1036"/>
                <a:gd name="T51" fmla="*/ 1770 h 1206"/>
                <a:gd name="T52" fmla="*/ 106 w 1036"/>
                <a:gd name="T53" fmla="*/ 1496 h 1206"/>
                <a:gd name="T54" fmla="*/ 1483 w 1036"/>
                <a:gd name="T55" fmla="*/ 151 h 1206"/>
                <a:gd name="T56" fmla="*/ 1852 w 1036"/>
                <a:gd name="T57" fmla="*/ 0 h 1206"/>
                <a:gd name="T58" fmla="*/ 5049 w 1036"/>
                <a:gd name="T59" fmla="*/ 0 h 1206"/>
                <a:gd name="T60" fmla="*/ 5799 w 1036"/>
                <a:gd name="T61" fmla="*/ 722 h 1206"/>
                <a:gd name="T62" fmla="*/ 5794 w 1036"/>
                <a:gd name="T63" fmla="*/ 1152 h 1206"/>
                <a:gd name="T64" fmla="*/ 5754 w 1036"/>
                <a:gd name="T65" fmla="*/ 1254 h 1206"/>
                <a:gd name="T66" fmla="*/ 5273 w 1036"/>
                <a:gd name="T67" fmla="*/ 1836 h 1206"/>
                <a:gd name="T68" fmla="*/ 5155 w 1036"/>
                <a:gd name="T69" fmla="*/ 2004 h 1206"/>
                <a:gd name="T70" fmla="*/ 5082 w 1036"/>
                <a:gd name="T71" fmla="*/ 2083 h 120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036"/>
                <a:gd name="T109" fmla="*/ 0 h 1206"/>
                <a:gd name="T110" fmla="*/ 1036 w 1036"/>
                <a:gd name="T111" fmla="*/ 1206 h 120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036" h="1206">
                  <a:moveTo>
                    <a:pt x="908" y="372"/>
                  </a:moveTo>
                  <a:cubicBezTo>
                    <a:pt x="908" y="344"/>
                    <a:pt x="908" y="320"/>
                    <a:pt x="908" y="296"/>
                  </a:cubicBezTo>
                  <a:cubicBezTo>
                    <a:pt x="908" y="248"/>
                    <a:pt x="908" y="200"/>
                    <a:pt x="908" y="152"/>
                  </a:cubicBezTo>
                  <a:cubicBezTo>
                    <a:pt x="908" y="131"/>
                    <a:pt x="905" y="128"/>
                    <a:pt x="883" y="128"/>
                  </a:cubicBezTo>
                  <a:cubicBezTo>
                    <a:pt x="724" y="128"/>
                    <a:pt x="565" y="128"/>
                    <a:pt x="405" y="128"/>
                  </a:cubicBezTo>
                  <a:cubicBezTo>
                    <a:pt x="400" y="128"/>
                    <a:pt x="394" y="128"/>
                    <a:pt x="387" y="128"/>
                  </a:cubicBezTo>
                  <a:cubicBezTo>
                    <a:pt x="387" y="137"/>
                    <a:pt x="387" y="144"/>
                    <a:pt x="387" y="150"/>
                  </a:cubicBezTo>
                  <a:cubicBezTo>
                    <a:pt x="387" y="199"/>
                    <a:pt x="387" y="247"/>
                    <a:pt x="387" y="296"/>
                  </a:cubicBezTo>
                  <a:cubicBezTo>
                    <a:pt x="386" y="352"/>
                    <a:pt x="351" y="386"/>
                    <a:pt x="295" y="386"/>
                  </a:cubicBezTo>
                  <a:cubicBezTo>
                    <a:pt x="245" y="386"/>
                    <a:pt x="195" y="386"/>
                    <a:pt x="145" y="386"/>
                  </a:cubicBezTo>
                  <a:cubicBezTo>
                    <a:pt x="140" y="386"/>
                    <a:pt x="135" y="386"/>
                    <a:pt x="128" y="386"/>
                  </a:cubicBezTo>
                  <a:cubicBezTo>
                    <a:pt x="128" y="394"/>
                    <a:pt x="128" y="399"/>
                    <a:pt x="128" y="404"/>
                  </a:cubicBezTo>
                  <a:cubicBezTo>
                    <a:pt x="128" y="620"/>
                    <a:pt x="128" y="836"/>
                    <a:pt x="128" y="1052"/>
                  </a:cubicBezTo>
                  <a:cubicBezTo>
                    <a:pt x="128" y="1076"/>
                    <a:pt x="130" y="1078"/>
                    <a:pt x="153" y="1078"/>
                  </a:cubicBezTo>
                  <a:cubicBezTo>
                    <a:pt x="396" y="1078"/>
                    <a:pt x="639" y="1078"/>
                    <a:pt x="882" y="1078"/>
                  </a:cubicBezTo>
                  <a:cubicBezTo>
                    <a:pt x="906" y="1078"/>
                    <a:pt x="908" y="1076"/>
                    <a:pt x="908" y="1052"/>
                  </a:cubicBezTo>
                  <a:cubicBezTo>
                    <a:pt x="908" y="991"/>
                    <a:pt x="908" y="930"/>
                    <a:pt x="908" y="869"/>
                  </a:cubicBezTo>
                  <a:cubicBezTo>
                    <a:pt x="908" y="863"/>
                    <a:pt x="910" y="855"/>
                    <a:pt x="914" y="851"/>
                  </a:cubicBezTo>
                  <a:cubicBezTo>
                    <a:pt x="952" y="810"/>
                    <a:pt x="990" y="770"/>
                    <a:pt x="1028" y="729"/>
                  </a:cubicBezTo>
                  <a:cubicBezTo>
                    <a:pt x="1030" y="728"/>
                    <a:pt x="1031" y="727"/>
                    <a:pt x="1035" y="724"/>
                  </a:cubicBezTo>
                  <a:cubicBezTo>
                    <a:pt x="1035" y="730"/>
                    <a:pt x="1036" y="734"/>
                    <a:pt x="1036" y="738"/>
                  </a:cubicBezTo>
                  <a:cubicBezTo>
                    <a:pt x="1036" y="849"/>
                    <a:pt x="1036" y="959"/>
                    <a:pt x="1036" y="1069"/>
                  </a:cubicBezTo>
                  <a:cubicBezTo>
                    <a:pt x="1035" y="1151"/>
                    <a:pt x="981" y="1206"/>
                    <a:pt x="899" y="1206"/>
                  </a:cubicBezTo>
                  <a:cubicBezTo>
                    <a:pt x="643" y="1206"/>
                    <a:pt x="388" y="1206"/>
                    <a:pt x="133" y="1206"/>
                  </a:cubicBezTo>
                  <a:cubicBezTo>
                    <a:pt x="56" y="1206"/>
                    <a:pt x="0" y="1150"/>
                    <a:pt x="0" y="1073"/>
                  </a:cubicBezTo>
                  <a:cubicBezTo>
                    <a:pt x="0" y="821"/>
                    <a:pt x="0" y="568"/>
                    <a:pt x="0" y="316"/>
                  </a:cubicBezTo>
                  <a:cubicBezTo>
                    <a:pt x="0" y="297"/>
                    <a:pt x="6" y="281"/>
                    <a:pt x="19" y="267"/>
                  </a:cubicBezTo>
                  <a:cubicBezTo>
                    <a:pt x="101" y="187"/>
                    <a:pt x="183" y="107"/>
                    <a:pt x="265" y="27"/>
                  </a:cubicBezTo>
                  <a:cubicBezTo>
                    <a:pt x="283" y="9"/>
                    <a:pt x="305" y="0"/>
                    <a:pt x="331" y="0"/>
                  </a:cubicBezTo>
                  <a:cubicBezTo>
                    <a:pt x="521" y="0"/>
                    <a:pt x="712" y="0"/>
                    <a:pt x="902" y="0"/>
                  </a:cubicBezTo>
                  <a:cubicBezTo>
                    <a:pt x="978" y="1"/>
                    <a:pt x="1033" y="53"/>
                    <a:pt x="1036" y="129"/>
                  </a:cubicBezTo>
                  <a:cubicBezTo>
                    <a:pt x="1036" y="155"/>
                    <a:pt x="1036" y="180"/>
                    <a:pt x="1035" y="206"/>
                  </a:cubicBezTo>
                  <a:cubicBezTo>
                    <a:pt x="1035" y="212"/>
                    <a:pt x="1032" y="219"/>
                    <a:pt x="1028" y="224"/>
                  </a:cubicBezTo>
                  <a:cubicBezTo>
                    <a:pt x="999" y="259"/>
                    <a:pt x="970" y="293"/>
                    <a:pt x="942" y="328"/>
                  </a:cubicBezTo>
                  <a:cubicBezTo>
                    <a:pt x="934" y="337"/>
                    <a:pt x="928" y="348"/>
                    <a:pt x="921" y="358"/>
                  </a:cubicBezTo>
                  <a:cubicBezTo>
                    <a:pt x="918" y="362"/>
                    <a:pt x="914" y="365"/>
                    <a:pt x="908" y="372"/>
                  </a:cubicBezTo>
                  <a:close/>
                </a:path>
              </a:pathLst>
            </a:custGeom>
            <a:solidFill>
              <a:schemeClr val="bg1"/>
            </a:solidFill>
            <a:ln w="9525">
              <a:noFill/>
              <a:bevel/>
            </a:ln>
          </p:spPr>
          <p:txBody>
            <a:bodyPr/>
            <a:lstStyle/>
            <a:p>
              <a:endParaRPr lang="zh-CN" altLang="zh-CN">
                <a:solidFill>
                  <a:srgbClr val="000000"/>
                </a:solidFill>
                <a:latin typeface="Calibri" panose="020F0502020204030204" pitchFamily="34" charset="0"/>
                <a:cs typeface="Calibri" panose="020F0502020204030204" pitchFamily="34" charset="0"/>
                <a:sym typeface="Calibri" panose="020F0502020204030204" pitchFamily="34" charset="0"/>
              </a:endParaRPr>
            </a:p>
          </p:txBody>
        </p:sp>
        <p:sp>
          <p:nvSpPr>
            <p:cNvPr id="7" name="Freeform 15"/>
            <p:cNvSpPr>
              <a:spLocks noChangeArrowheads="1"/>
            </p:cNvSpPr>
            <p:nvPr/>
          </p:nvSpPr>
          <p:spPr bwMode="auto">
            <a:xfrm>
              <a:off x="1432" y="1010"/>
              <a:ext cx="1154" cy="1326"/>
            </a:xfrm>
            <a:custGeom>
              <a:avLst/>
              <a:gdLst>
                <a:gd name="T0" fmla="*/ 1963 w 488"/>
                <a:gd name="T1" fmla="*/ 0 h 560"/>
                <a:gd name="T2" fmla="*/ 2729 w 488"/>
                <a:gd name="T3" fmla="*/ 639 h 560"/>
                <a:gd name="T4" fmla="*/ 2410 w 488"/>
                <a:gd name="T5" fmla="*/ 1009 h 560"/>
                <a:gd name="T6" fmla="*/ 709 w 488"/>
                <a:gd name="T7" fmla="*/ 2747 h 560"/>
                <a:gd name="T8" fmla="*/ 218 w 488"/>
                <a:gd name="T9" fmla="*/ 3107 h 560"/>
                <a:gd name="T10" fmla="*/ 28 w 488"/>
                <a:gd name="T11" fmla="*/ 3140 h 560"/>
                <a:gd name="T12" fmla="*/ 21 w 488"/>
                <a:gd name="T13" fmla="*/ 2948 h 560"/>
                <a:gd name="T14" fmla="*/ 357 w 488"/>
                <a:gd name="T15" fmla="*/ 2266 h 560"/>
                <a:gd name="T16" fmla="*/ 1941 w 488"/>
                <a:gd name="T17" fmla="*/ 40 h 560"/>
                <a:gd name="T18" fmla="*/ 1963 w 488"/>
                <a:gd name="T19" fmla="*/ 0 h 56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88"/>
                <a:gd name="T31" fmla="*/ 0 h 560"/>
                <a:gd name="T32" fmla="*/ 488 w 488"/>
                <a:gd name="T33" fmla="*/ 560 h 56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88" h="560">
                  <a:moveTo>
                    <a:pt x="351" y="0"/>
                  </a:moveTo>
                  <a:cubicBezTo>
                    <a:pt x="398" y="39"/>
                    <a:pt x="443" y="76"/>
                    <a:pt x="488" y="114"/>
                  </a:cubicBezTo>
                  <a:cubicBezTo>
                    <a:pt x="469" y="137"/>
                    <a:pt x="450" y="159"/>
                    <a:pt x="431" y="180"/>
                  </a:cubicBezTo>
                  <a:cubicBezTo>
                    <a:pt x="336" y="289"/>
                    <a:pt x="238" y="396"/>
                    <a:pt x="127" y="490"/>
                  </a:cubicBezTo>
                  <a:cubicBezTo>
                    <a:pt x="100" y="514"/>
                    <a:pt x="69" y="534"/>
                    <a:pt x="39" y="554"/>
                  </a:cubicBezTo>
                  <a:cubicBezTo>
                    <a:pt x="30" y="560"/>
                    <a:pt x="17" y="558"/>
                    <a:pt x="5" y="560"/>
                  </a:cubicBezTo>
                  <a:cubicBezTo>
                    <a:pt x="5" y="549"/>
                    <a:pt x="0" y="536"/>
                    <a:pt x="4" y="526"/>
                  </a:cubicBezTo>
                  <a:cubicBezTo>
                    <a:pt x="23" y="485"/>
                    <a:pt x="41" y="443"/>
                    <a:pt x="64" y="404"/>
                  </a:cubicBezTo>
                  <a:cubicBezTo>
                    <a:pt x="147" y="264"/>
                    <a:pt x="245" y="134"/>
                    <a:pt x="347" y="7"/>
                  </a:cubicBezTo>
                  <a:cubicBezTo>
                    <a:pt x="348" y="5"/>
                    <a:pt x="349" y="3"/>
                    <a:pt x="351" y="0"/>
                  </a:cubicBezTo>
                  <a:close/>
                </a:path>
              </a:pathLst>
            </a:custGeom>
            <a:solidFill>
              <a:schemeClr val="bg1"/>
            </a:solidFill>
            <a:ln w="9525">
              <a:noFill/>
              <a:bevel/>
            </a:ln>
          </p:spPr>
          <p:txBody>
            <a:bodyPr/>
            <a:lstStyle/>
            <a:p>
              <a:endParaRPr lang="zh-CN" altLang="zh-CN">
                <a:solidFill>
                  <a:srgbClr val="000000"/>
                </a:solidFill>
                <a:latin typeface="Calibri" panose="020F0502020204030204" pitchFamily="34" charset="0"/>
                <a:cs typeface="Calibri" panose="020F0502020204030204" pitchFamily="34" charset="0"/>
                <a:sym typeface="Calibri" panose="020F0502020204030204" pitchFamily="34" charset="0"/>
              </a:endParaRPr>
            </a:p>
          </p:txBody>
        </p:sp>
        <p:sp>
          <p:nvSpPr>
            <p:cNvPr id="8" name="Freeform 16"/>
            <p:cNvSpPr>
              <a:spLocks noChangeArrowheads="1"/>
            </p:cNvSpPr>
            <p:nvPr/>
          </p:nvSpPr>
          <p:spPr bwMode="auto">
            <a:xfrm>
              <a:off x="2345" y="291"/>
              <a:ext cx="816" cy="894"/>
            </a:xfrm>
            <a:custGeom>
              <a:avLst/>
              <a:gdLst>
                <a:gd name="T0" fmla="*/ 778 w 345"/>
                <a:gd name="T1" fmla="*/ 2114 h 378"/>
                <a:gd name="T2" fmla="*/ 0 w 345"/>
                <a:gd name="T3" fmla="*/ 1476 h 378"/>
                <a:gd name="T4" fmla="*/ 106 w 345"/>
                <a:gd name="T5" fmla="*/ 1343 h 378"/>
                <a:gd name="T6" fmla="*/ 1024 w 345"/>
                <a:gd name="T7" fmla="*/ 303 h 378"/>
                <a:gd name="T8" fmla="*/ 1291 w 345"/>
                <a:gd name="T9" fmla="*/ 95 h 378"/>
                <a:gd name="T10" fmla="*/ 1722 w 345"/>
                <a:gd name="T11" fmla="*/ 144 h 378"/>
                <a:gd name="T12" fmla="*/ 1869 w 345"/>
                <a:gd name="T13" fmla="*/ 577 h 378"/>
                <a:gd name="T14" fmla="*/ 1746 w 345"/>
                <a:gd name="T15" fmla="*/ 840 h 378"/>
                <a:gd name="T16" fmla="*/ 778 w 345"/>
                <a:gd name="T17" fmla="*/ 2114 h 3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5"/>
                <a:gd name="T28" fmla="*/ 0 h 378"/>
                <a:gd name="T29" fmla="*/ 345 w 345"/>
                <a:gd name="T30" fmla="*/ 378 h 3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5" h="378">
                  <a:moveTo>
                    <a:pt x="139" y="378"/>
                  </a:moveTo>
                  <a:cubicBezTo>
                    <a:pt x="90" y="338"/>
                    <a:pt x="46" y="301"/>
                    <a:pt x="0" y="264"/>
                  </a:cubicBezTo>
                  <a:cubicBezTo>
                    <a:pt x="7" y="255"/>
                    <a:pt x="13" y="247"/>
                    <a:pt x="19" y="240"/>
                  </a:cubicBezTo>
                  <a:cubicBezTo>
                    <a:pt x="74" y="178"/>
                    <a:pt x="128" y="115"/>
                    <a:pt x="183" y="54"/>
                  </a:cubicBezTo>
                  <a:cubicBezTo>
                    <a:pt x="196" y="39"/>
                    <a:pt x="214" y="27"/>
                    <a:pt x="231" y="17"/>
                  </a:cubicBezTo>
                  <a:cubicBezTo>
                    <a:pt x="259" y="0"/>
                    <a:pt x="280" y="4"/>
                    <a:pt x="308" y="26"/>
                  </a:cubicBezTo>
                  <a:cubicBezTo>
                    <a:pt x="336" y="50"/>
                    <a:pt x="345" y="73"/>
                    <a:pt x="334" y="103"/>
                  </a:cubicBezTo>
                  <a:cubicBezTo>
                    <a:pt x="328" y="119"/>
                    <a:pt x="322" y="136"/>
                    <a:pt x="312" y="150"/>
                  </a:cubicBezTo>
                  <a:cubicBezTo>
                    <a:pt x="255" y="226"/>
                    <a:pt x="197" y="301"/>
                    <a:pt x="139" y="378"/>
                  </a:cubicBezTo>
                  <a:close/>
                </a:path>
              </a:pathLst>
            </a:custGeom>
            <a:solidFill>
              <a:schemeClr val="bg1"/>
            </a:solidFill>
            <a:ln w="9525">
              <a:noFill/>
              <a:bevel/>
            </a:ln>
          </p:spPr>
          <p:txBody>
            <a:bodyPr/>
            <a:lstStyle/>
            <a:p>
              <a:endParaRPr lang="zh-CN" altLang="zh-CN">
                <a:solidFill>
                  <a:srgbClr val="000000"/>
                </a:solidFill>
                <a:latin typeface="Calibri" panose="020F0502020204030204" pitchFamily="34" charset="0"/>
                <a:cs typeface="Calibri" panose="020F0502020204030204" pitchFamily="34" charset="0"/>
                <a:sym typeface="Calibri" panose="020F0502020204030204" pitchFamily="34" charset="0"/>
              </a:endParaRPr>
            </a:p>
          </p:txBody>
        </p:sp>
        <p:sp>
          <p:nvSpPr>
            <p:cNvPr id="9" name="Freeform 17"/>
            <p:cNvSpPr>
              <a:spLocks noChangeArrowheads="1"/>
            </p:cNvSpPr>
            <p:nvPr/>
          </p:nvSpPr>
          <p:spPr bwMode="auto">
            <a:xfrm>
              <a:off x="615" y="1124"/>
              <a:ext cx="1221" cy="199"/>
            </a:xfrm>
            <a:custGeom>
              <a:avLst/>
              <a:gdLst>
                <a:gd name="T0" fmla="*/ 1439 w 516"/>
                <a:gd name="T1" fmla="*/ 0 h 84"/>
                <a:gd name="T2" fmla="*/ 2778 w 516"/>
                <a:gd name="T3" fmla="*/ 0 h 84"/>
                <a:gd name="T4" fmla="*/ 2889 w 516"/>
                <a:gd name="T5" fmla="*/ 107 h 84"/>
                <a:gd name="T6" fmla="*/ 2889 w 516"/>
                <a:gd name="T7" fmla="*/ 275 h 84"/>
                <a:gd name="T8" fmla="*/ 2693 w 516"/>
                <a:gd name="T9" fmla="*/ 471 h 84"/>
                <a:gd name="T10" fmla="*/ 128 w 516"/>
                <a:gd name="T11" fmla="*/ 471 h 84"/>
                <a:gd name="T12" fmla="*/ 0 w 516"/>
                <a:gd name="T13" fmla="*/ 344 h 84"/>
                <a:gd name="T14" fmla="*/ 0 w 516"/>
                <a:gd name="T15" fmla="*/ 123 h 84"/>
                <a:gd name="T16" fmla="*/ 123 w 516"/>
                <a:gd name="T17" fmla="*/ 0 h 84"/>
                <a:gd name="T18" fmla="*/ 1439 w 516"/>
                <a:gd name="T19" fmla="*/ 0 h 8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16"/>
                <a:gd name="T31" fmla="*/ 0 h 84"/>
                <a:gd name="T32" fmla="*/ 516 w 516"/>
                <a:gd name="T33" fmla="*/ 84 h 8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16" h="84">
                  <a:moveTo>
                    <a:pt x="257" y="0"/>
                  </a:moveTo>
                  <a:cubicBezTo>
                    <a:pt x="337" y="0"/>
                    <a:pt x="416" y="0"/>
                    <a:pt x="496" y="0"/>
                  </a:cubicBezTo>
                  <a:cubicBezTo>
                    <a:pt x="515" y="0"/>
                    <a:pt x="516" y="1"/>
                    <a:pt x="516" y="19"/>
                  </a:cubicBezTo>
                  <a:cubicBezTo>
                    <a:pt x="516" y="29"/>
                    <a:pt x="516" y="39"/>
                    <a:pt x="516" y="49"/>
                  </a:cubicBezTo>
                  <a:cubicBezTo>
                    <a:pt x="516" y="71"/>
                    <a:pt x="503" y="84"/>
                    <a:pt x="481" y="84"/>
                  </a:cubicBezTo>
                  <a:cubicBezTo>
                    <a:pt x="329" y="84"/>
                    <a:pt x="176" y="84"/>
                    <a:pt x="23" y="84"/>
                  </a:cubicBezTo>
                  <a:cubicBezTo>
                    <a:pt x="0" y="84"/>
                    <a:pt x="0" y="83"/>
                    <a:pt x="0" y="61"/>
                  </a:cubicBezTo>
                  <a:cubicBezTo>
                    <a:pt x="0" y="48"/>
                    <a:pt x="0" y="35"/>
                    <a:pt x="0" y="22"/>
                  </a:cubicBezTo>
                  <a:cubicBezTo>
                    <a:pt x="0" y="0"/>
                    <a:pt x="0" y="0"/>
                    <a:pt x="22" y="0"/>
                  </a:cubicBezTo>
                  <a:cubicBezTo>
                    <a:pt x="100" y="0"/>
                    <a:pt x="179" y="0"/>
                    <a:pt x="257" y="0"/>
                  </a:cubicBezTo>
                  <a:close/>
                </a:path>
              </a:pathLst>
            </a:custGeom>
            <a:solidFill>
              <a:schemeClr val="bg1"/>
            </a:solidFill>
            <a:ln w="9525">
              <a:noFill/>
              <a:bevel/>
            </a:ln>
          </p:spPr>
          <p:txBody>
            <a:bodyPr/>
            <a:lstStyle/>
            <a:p>
              <a:endParaRPr lang="zh-CN" altLang="zh-CN">
                <a:solidFill>
                  <a:srgbClr val="000000"/>
                </a:solidFill>
                <a:latin typeface="Calibri" panose="020F0502020204030204" pitchFamily="34" charset="0"/>
                <a:cs typeface="Calibri" panose="020F0502020204030204" pitchFamily="34" charset="0"/>
                <a:sym typeface="Calibri" panose="020F0502020204030204" pitchFamily="34" charset="0"/>
              </a:endParaRPr>
            </a:p>
          </p:txBody>
        </p:sp>
        <p:sp>
          <p:nvSpPr>
            <p:cNvPr id="10" name="Freeform 18"/>
            <p:cNvSpPr>
              <a:spLocks noChangeArrowheads="1"/>
            </p:cNvSpPr>
            <p:nvPr/>
          </p:nvSpPr>
          <p:spPr bwMode="auto">
            <a:xfrm>
              <a:off x="613" y="1531"/>
              <a:ext cx="1029" cy="201"/>
            </a:xfrm>
            <a:custGeom>
              <a:avLst/>
              <a:gdLst>
                <a:gd name="T0" fmla="*/ 2434 w 435"/>
                <a:gd name="T1" fmla="*/ 0 h 85"/>
                <a:gd name="T2" fmla="*/ 2138 w 435"/>
                <a:gd name="T3" fmla="*/ 447 h 85"/>
                <a:gd name="T4" fmla="*/ 2077 w 435"/>
                <a:gd name="T5" fmla="*/ 471 h 85"/>
                <a:gd name="T6" fmla="*/ 83 w 435"/>
                <a:gd name="T7" fmla="*/ 475 h 85"/>
                <a:gd name="T8" fmla="*/ 5 w 435"/>
                <a:gd name="T9" fmla="*/ 385 h 85"/>
                <a:gd name="T10" fmla="*/ 0 w 435"/>
                <a:gd name="T11" fmla="*/ 102 h 85"/>
                <a:gd name="T12" fmla="*/ 106 w 435"/>
                <a:gd name="T13" fmla="*/ 0 h 85"/>
                <a:gd name="T14" fmla="*/ 1062 w 435"/>
                <a:gd name="T15" fmla="*/ 0 h 85"/>
                <a:gd name="T16" fmla="*/ 2323 w 435"/>
                <a:gd name="T17" fmla="*/ 0 h 85"/>
                <a:gd name="T18" fmla="*/ 2434 w 435"/>
                <a:gd name="T19" fmla="*/ 0 h 8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35"/>
                <a:gd name="T31" fmla="*/ 0 h 85"/>
                <a:gd name="T32" fmla="*/ 435 w 435"/>
                <a:gd name="T33" fmla="*/ 85 h 8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35" h="85">
                  <a:moveTo>
                    <a:pt x="435" y="0"/>
                  </a:moveTo>
                  <a:cubicBezTo>
                    <a:pt x="417" y="29"/>
                    <a:pt x="400" y="55"/>
                    <a:pt x="382" y="80"/>
                  </a:cubicBezTo>
                  <a:cubicBezTo>
                    <a:pt x="380" y="83"/>
                    <a:pt x="375" y="84"/>
                    <a:pt x="371" y="84"/>
                  </a:cubicBezTo>
                  <a:cubicBezTo>
                    <a:pt x="252" y="85"/>
                    <a:pt x="134" y="84"/>
                    <a:pt x="15" y="85"/>
                  </a:cubicBezTo>
                  <a:cubicBezTo>
                    <a:pt x="4" y="85"/>
                    <a:pt x="0" y="80"/>
                    <a:pt x="1" y="69"/>
                  </a:cubicBezTo>
                  <a:cubicBezTo>
                    <a:pt x="1" y="52"/>
                    <a:pt x="1" y="35"/>
                    <a:pt x="0" y="18"/>
                  </a:cubicBezTo>
                  <a:cubicBezTo>
                    <a:pt x="0" y="4"/>
                    <a:pt x="6" y="0"/>
                    <a:pt x="19" y="0"/>
                  </a:cubicBezTo>
                  <a:cubicBezTo>
                    <a:pt x="76" y="0"/>
                    <a:pt x="133" y="0"/>
                    <a:pt x="190" y="0"/>
                  </a:cubicBezTo>
                  <a:cubicBezTo>
                    <a:pt x="265" y="0"/>
                    <a:pt x="340" y="0"/>
                    <a:pt x="415" y="0"/>
                  </a:cubicBezTo>
                  <a:cubicBezTo>
                    <a:pt x="421" y="0"/>
                    <a:pt x="426" y="0"/>
                    <a:pt x="435" y="0"/>
                  </a:cubicBezTo>
                  <a:close/>
                </a:path>
              </a:pathLst>
            </a:custGeom>
            <a:solidFill>
              <a:schemeClr val="bg1"/>
            </a:solidFill>
            <a:ln w="9525">
              <a:noFill/>
              <a:bevel/>
            </a:ln>
          </p:spPr>
          <p:txBody>
            <a:bodyPr/>
            <a:lstStyle/>
            <a:p>
              <a:endParaRPr lang="zh-CN" altLang="zh-CN">
                <a:solidFill>
                  <a:srgbClr val="000000"/>
                </a:solidFill>
                <a:latin typeface="Calibri" panose="020F0502020204030204" pitchFamily="34" charset="0"/>
                <a:cs typeface="Calibri" panose="020F0502020204030204" pitchFamily="34" charset="0"/>
                <a:sym typeface="Calibri" panose="020F0502020204030204" pitchFamily="34" charset="0"/>
              </a:endParaRPr>
            </a:p>
          </p:txBody>
        </p:sp>
        <p:sp>
          <p:nvSpPr>
            <p:cNvPr id="11" name="Freeform 19"/>
            <p:cNvSpPr>
              <a:spLocks noChangeArrowheads="1"/>
            </p:cNvSpPr>
            <p:nvPr/>
          </p:nvSpPr>
          <p:spPr bwMode="auto">
            <a:xfrm>
              <a:off x="597" y="1919"/>
              <a:ext cx="730" cy="438"/>
            </a:xfrm>
            <a:custGeom>
              <a:avLst/>
              <a:gdLst>
                <a:gd name="T0" fmla="*/ 1597 w 309"/>
                <a:gd name="T1" fmla="*/ 829 h 185"/>
                <a:gd name="T2" fmla="*/ 1580 w 309"/>
                <a:gd name="T3" fmla="*/ 829 h 185"/>
                <a:gd name="T4" fmla="*/ 1306 w 309"/>
                <a:gd name="T5" fmla="*/ 857 h 185"/>
                <a:gd name="T6" fmla="*/ 1195 w 309"/>
                <a:gd name="T7" fmla="*/ 947 h 185"/>
                <a:gd name="T8" fmla="*/ 872 w 309"/>
                <a:gd name="T9" fmla="*/ 919 h 185"/>
                <a:gd name="T10" fmla="*/ 586 w 309"/>
                <a:gd name="T11" fmla="*/ 616 h 185"/>
                <a:gd name="T12" fmla="*/ 447 w 309"/>
                <a:gd name="T13" fmla="*/ 881 h 185"/>
                <a:gd name="T14" fmla="*/ 213 w 309"/>
                <a:gd name="T15" fmla="*/ 997 h 185"/>
                <a:gd name="T16" fmla="*/ 61 w 309"/>
                <a:gd name="T17" fmla="*/ 706 h 185"/>
                <a:gd name="T18" fmla="*/ 357 w 309"/>
                <a:gd name="T19" fmla="*/ 135 h 185"/>
                <a:gd name="T20" fmla="*/ 704 w 309"/>
                <a:gd name="T21" fmla="*/ 118 h 185"/>
                <a:gd name="T22" fmla="*/ 1065 w 309"/>
                <a:gd name="T23" fmla="*/ 504 h 185"/>
                <a:gd name="T24" fmla="*/ 1283 w 309"/>
                <a:gd name="T25" fmla="*/ 336 h 185"/>
                <a:gd name="T26" fmla="*/ 1569 w 309"/>
                <a:gd name="T27" fmla="*/ 324 h 185"/>
                <a:gd name="T28" fmla="*/ 1725 w 309"/>
                <a:gd name="T29" fmla="*/ 426 h 185"/>
                <a:gd name="T30" fmla="*/ 1597 w 309"/>
                <a:gd name="T31" fmla="*/ 829 h 18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09"/>
                <a:gd name="T49" fmla="*/ 0 h 185"/>
                <a:gd name="T50" fmla="*/ 309 w 309"/>
                <a:gd name="T51" fmla="*/ 185 h 18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09" h="185">
                  <a:moveTo>
                    <a:pt x="286" y="148"/>
                  </a:moveTo>
                  <a:cubicBezTo>
                    <a:pt x="284" y="148"/>
                    <a:pt x="284" y="148"/>
                    <a:pt x="283" y="148"/>
                  </a:cubicBezTo>
                  <a:cubicBezTo>
                    <a:pt x="265" y="131"/>
                    <a:pt x="249" y="137"/>
                    <a:pt x="234" y="153"/>
                  </a:cubicBezTo>
                  <a:cubicBezTo>
                    <a:pt x="228" y="159"/>
                    <a:pt x="221" y="164"/>
                    <a:pt x="214" y="169"/>
                  </a:cubicBezTo>
                  <a:cubicBezTo>
                    <a:pt x="193" y="185"/>
                    <a:pt x="174" y="183"/>
                    <a:pt x="156" y="164"/>
                  </a:cubicBezTo>
                  <a:cubicBezTo>
                    <a:pt x="139" y="147"/>
                    <a:pt x="123" y="129"/>
                    <a:pt x="105" y="110"/>
                  </a:cubicBezTo>
                  <a:cubicBezTo>
                    <a:pt x="96" y="126"/>
                    <a:pt x="88" y="142"/>
                    <a:pt x="80" y="157"/>
                  </a:cubicBezTo>
                  <a:cubicBezTo>
                    <a:pt x="71" y="174"/>
                    <a:pt x="55" y="181"/>
                    <a:pt x="38" y="178"/>
                  </a:cubicBezTo>
                  <a:cubicBezTo>
                    <a:pt x="14" y="174"/>
                    <a:pt x="0" y="149"/>
                    <a:pt x="11" y="126"/>
                  </a:cubicBezTo>
                  <a:cubicBezTo>
                    <a:pt x="28" y="92"/>
                    <a:pt x="45" y="57"/>
                    <a:pt x="64" y="24"/>
                  </a:cubicBezTo>
                  <a:cubicBezTo>
                    <a:pt x="77" y="0"/>
                    <a:pt x="107" y="0"/>
                    <a:pt x="126" y="21"/>
                  </a:cubicBezTo>
                  <a:cubicBezTo>
                    <a:pt x="148" y="43"/>
                    <a:pt x="169" y="66"/>
                    <a:pt x="191" y="90"/>
                  </a:cubicBezTo>
                  <a:cubicBezTo>
                    <a:pt x="204" y="80"/>
                    <a:pt x="217" y="70"/>
                    <a:pt x="230" y="60"/>
                  </a:cubicBezTo>
                  <a:cubicBezTo>
                    <a:pt x="247" y="47"/>
                    <a:pt x="262" y="46"/>
                    <a:pt x="281" y="58"/>
                  </a:cubicBezTo>
                  <a:cubicBezTo>
                    <a:pt x="291" y="64"/>
                    <a:pt x="300" y="70"/>
                    <a:pt x="309" y="76"/>
                  </a:cubicBezTo>
                  <a:cubicBezTo>
                    <a:pt x="301" y="100"/>
                    <a:pt x="294" y="124"/>
                    <a:pt x="286" y="148"/>
                  </a:cubicBezTo>
                  <a:close/>
                </a:path>
              </a:pathLst>
            </a:custGeom>
            <a:solidFill>
              <a:schemeClr val="bg1"/>
            </a:solidFill>
            <a:ln w="9525">
              <a:noFill/>
              <a:bevel/>
            </a:ln>
          </p:spPr>
          <p:txBody>
            <a:bodyPr/>
            <a:lstStyle/>
            <a:p>
              <a:endParaRPr lang="zh-CN" altLang="zh-CN">
                <a:solidFill>
                  <a:srgbClr val="000000"/>
                </a:solidFill>
                <a:latin typeface="Calibri" panose="020F0502020204030204" pitchFamily="34" charset="0"/>
                <a:cs typeface="Calibri" panose="020F0502020204030204" pitchFamily="34" charset="0"/>
                <a:sym typeface="Calibri" panose="020F0502020204030204" pitchFamily="34" charset="0"/>
              </a:endParaRPr>
            </a:p>
          </p:txBody>
        </p:sp>
        <p:sp>
          <p:nvSpPr>
            <p:cNvPr id="12" name="Freeform 20"/>
            <p:cNvSpPr>
              <a:spLocks noChangeArrowheads="1"/>
            </p:cNvSpPr>
            <p:nvPr/>
          </p:nvSpPr>
          <p:spPr bwMode="auto">
            <a:xfrm>
              <a:off x="2586" y="710"/>
              <a:ext cx="681" cy="816"/>
            </a:xfrm>
            <a:custGeom>
              <a:avLst/>
              <a:gdLst>
                <a:gd name="T0" fmla="*/ 1610 w 288"/>
                <a:gd name="T1" fmla="*/ 208 h 345"/>
                <a:gd name="T2" fmla="*/ 1565 w 288"/>
                <a:gd name="T3" fmla="*/ 291 h 345"/>
                <a:gd name="T4" fmla="*/ 660 w 288"/>
                <a:gd name="T5" fmla="*/ 1455 h 345"/>
                <a:gd name="T6" fmla="*/ 319 w 288"/>
                <a:gd name="T7" fmla="*/ 1824 h 345"/>
                <a:gd name="T8" fmla="*/ 135 w 288"/>
                <a:gd name="T9" fmla="*/ 1918 h 345"/>
                <a:gd name="T10" fmla="*/ 17 w 288"/>
                <a:gd name="T11" fmla="*/ 1890 h 345"/>
                <a:gd name="T12" fmla="*/ 17 w 288"/>
                <a:gd name="T13" fmla="*/ 1757 h 345"/>
                <a:gd name="T14" fmla="*/ 246 w 288"/>
                <a:gd name="T15" fmla="*/ 1466 h 345"/>
                <a:gd name="T16" fmla="*/ 1175 w 288"/>
                <a:gd name="T17" fmla="*/ 296 h 345"/>
                <a:gd name="T18" fmla="*/ 1319 w 288"/>
                <a:gd name="T19" fmla="*/ 83 h 345"/>
                <a:gd name="T20" fmla="*/ 1471 w 288"/>
                <a:gd name="T21" fmla="*/ 21 h 345"/>
                <a:gd name="T22" fmla="*/ 1610 w 288"/>
                <a:gd name="T23" fmla="*/ 208 h 34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88"/>
                <a:gd name="T37" fmla="*/ 0 h 345"/>
                <a:gd name="T38" fmla="*/ 288 w 288"/>
                <a:gd name="T39" fmla="*/ 345 h 34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88" h="345">
                  <a:moveTo>
                    <a:pt x="288" y="37"/>
                  </a:moveTo>
                  <a:cubicBezTo>
                    <a:pt x="286" y="40"/>
                    <a:pt x="284" y="46"/>
                    <a:pt x="280" y="52"/>
                  </a:cubicBezTo>
                  <a:cubicBezTo>
                    <a:pt x="226" y="121"/>
                    <a:pt x="172" y="191"/>
                    <a:pt x="118" y="260"/>
                  </a:cubicBezTo>
                  <a:cubicBezTo>
                    <a:pt x="99" y="283"/>
                    <a:pt x="78" y="305"/>
                    <a:pt x="57" y="326"/>
                  </a:cubicBezTo>
                  <a:cubicBezTo>
                    <a:pt x="48" y="334"/>
                    <a:pt x="36" y="339"/>
                    <a:pt x="24" y="343"/>
                  </a:cubicBezTo>
                  <a:cubicBezTo>
                    <a:pt x="18" y="345"/>
                    <a:pt x="6" y="343"/>
                    <a:pt x="3" y="338"/>
                  </a:cubicBezTo>
                  <a:cubicBezTo>
                    <a:pt x="0" y="332"/>
                    <a:pt x="0" y="320"/>
                    <a:pt x="3" y="314"/>
                  </a:cubicBezTo>
                  <a:cubicBezTo>
                    <a:pt x="15" y="296"/>
                    <a:pt x="30" y="279"/>
                    <a:pt x="44" y="262"/>
                  </a:cubicBezTo>
                  <a:cubicBezTo>
                    <a:pt x="99" y="192"/>
                    <a:pt x="154" y="123"/>
                    <a:pt x="210" y="53"/>
                  </a:cubicBezTo>
                  <a:cubicBezTo>
                    <a:pt x="219" y="41"/>
                    <a:pt x="228" y="28"/>
                    <a:pt x="236" y="15"/>
                  </a:cubicBezTo>
                  <a:cubicBezTo>
                    <a:pt x="243" y="5"/>
                    <a:pt x="251" y="0"/>
                    <a:pt x="263" y="4"/>
                  </a:cubicBezTo>
                  <a:cubicBezTo>
                    <a:pt x="275" y="7"/>
                    <a:pt x="288" y="23"/>
                    <a:pt x="288" y="37"/>
                  </a:cubicBezTo>
                  <a:close/>
                </a:path>
              </a:pathLst>
            </a:custGeom>
            <a:solidFill>
              <a:schemeClr val="bg1"/>
            </a:solidFill>
            <a:ln w="9525">
              <a:noFill/>
              <a:bevel/>
            </a:ln>
          </p:spPr>
          <p:txBody>
            <a:bodyPr/>
            <a:lstStyle/>
            <a:p>
              <a:endParaRPr lang="zh-CN" altLang="zh-CN">
                <a:solidFill>
                  <a:srgbClr val="000000"/>
                </a:solidFill>
                <a:latin typeface="Calibri" panose="020F0502020204030204" pitchFamily="34" charset="0"/>
                <a:cs typeface="Calibri" panose="020F0502020204030204" pitchFamily="34" charset="0"/>
                <a:sym typeface="Calibri" panose="020F0502020204030204" pitchFamily="34" charset="0"/>
              </a:endParaRPr>
            </a:p>
          </p:txBody>
        </p:sp>
        <p:sp>
          <p:nvSpPr>
            <p:cNvPr id="13" name="Freeform 21"/>
            <p:cNvSpPr>
              <a:spLocks noChangeArrowheads="1"/>
            </p:cNvSpPr>
            <p:nvPr/>
          </p:nvSpPr>
          <p:spPr bwMode="auto">
            <a:xfrm>
              <a:off x="1226" y="511"/>
              <a:ext cx="610" cy="199"/>
            </a:xfrm>
            <a:custGeom>
              <a:avLst/>
              <a:gdLst>
                <a:gd name="T0" fmla="*/ 721 w 258"/>
                <a:gd name="T1" fmla="*/ 471 h 84"/>
                <a:gd name="T2" fmla="*/ 102 w 258"/>
                <a:gd name="T3" fmla="*/ 471 h 84"/>
                <a:gd name="T4" fmla="*/ 0 w 258"/>
                <a:gd name="T5" fmla="*/ 370 h 84"/>
                <a:gd name="T6" fmla="*/ 0 w 258"/>
                <a:gd name="T7" fmla="*/ 90 h 84"/>
                <a:gd name="T8" fmla="*/ 83 w 258"/>
                <a:gd name="T9" fmla="*/ 0 h 84"/>
                <a:gd name="T10" fmla="*/ 1359 w 258"/>
                <a:gd name="T11" fmla="*/ 0 h 84"/>
                <a:gd name="T12" fmla="*/ 1442 w 258"/>
                <a:gd name="T13" fmla="*/ 85 h 84"/>
                <a:gd name="T14" fmla="*/ 1442 w 258"/>
                <a:gd name="T15" fmla="*/ 381 h 84"/>
                <a:gd name="T16" fmla="*/ 1348 w 258"/>
                <a:gd name="T17" fmla="*/ 471 h 84"/>
                <a:gd name="T18" fmla="*/ 721 w 258"/>
                <a:gd name="T19" fmla="*/ 471 h 8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8"/>
                <a:gd name="T31" fmla="*/ 0 h 84"/>
                <a:gd name="T32" fmla="*/ 258 w 258"/>
                <a:gd name="T33" fmla="*/ 84 h 8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8" h="84">
                  <a:moveTo>
                    <a:pt x="129" y="84"/>
                  </a:moveTo>
                  <a:cubicBezTo>
                    <a:pt x="92" y="84"/>
                    <a:pt x="55" y="83"/>
                    <a:pt x="18" y="84"/>
                  </a:cubicBezTo>
                  <a:cubicBezTo>
                    <a:pt x="5" y="84"/>
                    <a:pt x="0" y="79"/>
                    <a:pt x="0" y="66"/>
                  </a:cubicBezTo>
                  <a:cubicBezTo>
                    <a:pt x="1" y="50"/>
                    <a:pt x="1" y="33"/>
                    <a:pt x="0" y="16"/>
                  </a:cubicBezTo>
                  <a:cubicBezTo>
                    <a:pt x="0" y="5"/>
                    <a:pt x="4" y="0"/>
                    <a:pt x="15" y="0"/>
                  </a:cubicBezTo>
                  <a:cubicBezTo>
                    <a:pt x="91" y="0"/>
                    <a:pt x="167" y="0"/>
                    <a:pt x="243" y="0"/>
                  </a:cubicBezTo>
                  <a:cubicBezTo>
                    <a:pt x="254" y="0"/>
                    <a:pt x="258" y="4"/>
                    <a:pt x="258" y="15"/>
                  </a:cubicBezTo>
                  <a:cubicBezTo>
                    <a:pt x="257" y="33"/>
                    <a:pt x="257" y="50"/>
                    <a:pt x="258" y="68"/>
                  </a:cubicBezTo>
                  <a:cubicBezTo>
                    <a:pt x="258" y="80"/>
                    <a:pt x="253" y="84"/>
                    <a:pt x="241" y="84"/>
                  </a:cubicBezTo>
                  <a:cubicBezTo>
                    <a:pt x="203" y="84"/>
                    <a:pt x="166" y="84"/>
                    <a:pt x="129" y="84"/>
                  </a:cubicBezTo>
                  <a:close/>
                </a:path>
              </a:pathLst>
            </a:custGeom>
            <a:solidFill>
              <a:schemeClr val="bg1"/>
            </a:solidFill>
            <a:ln w="9525">
              <a:noFill/>
              <a:bevel/>
            </a:ln>
          </p:spPr>
          <p:txBody>
            <a:bodyPr/>
            <a:lstStyle/>
            <a:p>
              <a:endParaRPr lang="zh-CN" altLang="zh-CN">
                <a:solidFill>
                  <a:srgbClr val="000000"/>
                </a:solidFill>
                <a:latin typeface="Calibri" panose="020F0502020204030204" pitchFamily="34" charset="0"/>
                <a:cs typeface="Calibri" panose="020F0502020204030204" pitchFamily="34" charset="0"/>
                <a:sym typeface="Calibri" panose="020F0502020204030204" pitchFamily="34" charset="0"/>
              </a:endParaRPr>
            </a:p>
          </p:txBody>
        </p:sp>
      </p:grpSp>
      <p:sp>
        <p:nvSpPr>
          <p:cNvPr id="15" name="直接连接符 41"/>
          <p:cNvSpPr>
            <a:spLocks noChangeShapeType="1"/>
          </p:cNvSpPr>
          <p:nvPr>
            <p:custDataLst>
              <p:tags r:id="rId2"/>
            </p:custDataLst>
          </p:nvPr>
        </p:nvSpPr>
        <p:spPr bwMode="auto">
          <a:xfrm flipH="1">
            <a:off x="2779503" y="1340324"/>
            <a:ext cx="22132" cy="4926975"/>
          </a:xfrm>
          <a:prstGeom prst="line">
            <a:avLst/>
          </a:prstGeom>
          <a:noFill/>
          <a:ln w="19050">
            <a:solidFill>
              <a:srgbClr val="DA0000"/>
            </a:solidFill>
            <a:bevel/>
          </a:ln>
        </p:spPr>
        <p:txBody>
          <a:bodyPr/>
          <a:lstStyle/>
          <a:p>
            <a:endParaRPr lang="zh-CN" altLang="en-US"/>
          </a:p>
        </p:txBody>
      </p:sp>
      <p:sp>
        <p:nvSpPr>
          <p:cNvPr id="18" name="矩形 11"/>
          <p:cNvSpPr>
            <a:spLocks noChangeArrowheads="1"/>
          </p:cNvSpPr>
          <p:nvPr/>
        </p:nvSpPr>
        <p:spPr bwMode="auto">
          <a:xfrm>
            <a:off x="-1" y="0"/>
            <a:ext cx="12192001" cy="559398"/>
          </a:xfrm>
          <a:prstGeom prst="rect">
            <a:avLst/>
          </a:prstGeom>
          <a:solidFill>
            <a:srgbClr val="C80000"/>
          </a:solidFill>
          <a:ln w="12700">
            <a:noFill/>
            <a:bevel/>
          </a:ln>
        </p:spPr>
        <p:txBody>
          <a:bodyPr anchor="ctr"/>
          <a:lstStyle/>
          <a:p>
            <a:pPr algn="ctr"/>
            <a:endParaRPr lang="zh-CN" altLang="zh-CN">
              <a:solidFill>
                <a:srgbClr val="FFFFFF"/>
              </a:solidFill>
            </a:endParaRPr>
          </a:p>
        </p:txBody>
      </p:sp>
      <p:sp>
        <p:nvSpPr>
          <p:cNvPr id="29" name="椭圆 30"/>
          <p:cNvSpPr>
            <a:spLocks noChangeArrowheads="1"/>
          </p:cNvSpPr>
          <p:nvPr>
            <p:custDataLst>
              <p:tags r:id="rId3"/>
            </p:custDataLst>
          </p:nvPr>
        </p:nvSpPr>
        <p:spPr bwMode="auto">
          <a:xfrm>
            <a:off x="2437998" y="1713434"/>
            <a:ext cx="650769" cy="600950"/>
          </a:xfrm>
          <a:prstGeom prst="ellipse">
            <a:avLst/>
          </a:prstGeom>
          <a:solidFill>
            <a:srgbClr val="C80000"/>
          </a:solidFill>
          <a:ln w="12700">
            <a:noFill/>
            <a:bevel/>
          </a:ln>
        </p:spPr>
        <p:txBody>
          <a:bodyPr anchor="ctr"/>
          <a:lstStyle/>
          <a:p>
            <a:pPr algn="ctr"/>
            <a:r>
              <a:rPr lang="en-US" altLang="zh-CN" sz="36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4</a:t>
            </a:r>
            <a:endParaRPr lang="en-US" altLang="zh-CN" sz="36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椭圆 30"/>
          <p:cNvSpPr>
            <a:spLocks noChangeArrowheads="1"/>
          </p:cNvSpPr>
          <p:nvPr>
            <p:custDataLst>
              <p:tags r:id="rId4"/>
            </p:custDataLst>
          </p:nvPr>
        </p:nvSpPr>
        <p:spPr bwMode="auto">
          <a:xfrm>
            <a:off x="2476404" y="3314910"/>
            <a:ext cx="650769" cy="600950"/>
          </a:xfrm>
          <a:prstGeom prst="ellipse">
            <a:avLst/>
          </a:prstGeom>
          <a:solidFill>
            <a:srgbClr val="C80000"/>
          </a:solidFill>
          <a:ln w="12700">
            <a:noFill/>
            <a:bevel/>
          </a:ln>
        </p:spPr>
        <p:txBody>
          <a:bodyPr anchor="ctr"/>
          <a:lstStyle/>
          <a:p>
            <a:pPr algn="ctr"/>
            <a:r>
              <a:rPr lang="en-US" altLang="zh-CN" sz="36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5</a:t>
            </a:r>
            <a:endParaRPr lang="en-US" altLang="zh-CN" sz="36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椭圆 30"/>
          <p:cNvSpPr>
            <a:spLocks noChangeArrowheads="1"/>
          </p:cNvSpPr>
          <p:nvPr>
            <p:custDataLst>
              <p:tags r:id="rId5"/>
            </p:custDataLst>
          </p:nvPr>
        </p:nvSpPr>
        <p:spPr bwMode="auto">
          <a:xfrm>
            <a:off x="2476404" y="5253696"/>
            <a:ext cx="650769" cy="600950"/>
          </a:xfrm>
          <a:prstGeom prst="ellipse">
            <a:avLst/>
          </a:prstGeom>
          <a:solidFill>
            <a:srgbClr val="C80000"/>
          </a:solidFill>
          <a:ln w="12700">
            <a:noFill/>
            <a:bevel/>
          </a:ln>
        </p:spPr>
        <p:txBody>
          <a:bodyPr anchor="ctr"/>
          <a:lstStyle/>
          <a:p>
            <a:pPr algn="ctr"/>
            <a:r>
              <a:rPr lang="en-US" altLang="zh-CN" sz="36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6</a:t>
            </a:r>
            <a:endParaRPr lang="en-US" altLang="zh-CN" sz="36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0" name="文本框 99"/>
          <p:cNvSpPr txBox="1"/>
          <p:nvPr>
            <p:custDataLst>
              <p:tags r:id="rId6"/>
            </p:custDataLst>
          </p:nvPr>
        </p:nvSpPr>
        <p:spPr>
          <a:xfrm>
            <a:off x="3602293" y="1340324"/>
            <a:ext cx="8178426" cy="1439882"/>
          </a:xfrm>
          <a:prstGeom prst="rect">
            <a:avLst/>
          </a:prstGeom>
          <a:noFill/>
          <a:ln w="9525">
            <a:noFill/>
          </a:ln>
        </p:spPr>
        <p:txBody>
          <a:bodyPr wrap="square">
            <a:noAutofit/>
          </a:bodyPr>
          <a:p>
            <a:pPr indent="282575"/>
            <a:r>
              <a:rPr lang="en-US" altLang="zh-CN" sz="1600" b="1">
                <a:ea typeface="宋体" panose="02010600030101010101" pitchFamily="2" charset="-122"/>
                <a:sym typeface="+mn-ea"/>
              </a:rPr>
              <a:t> </a:t>
            </a:r>
            <a:r>
              <a:rPr lang="zh-CN" sz="1600" b="1">
                <a:ea typeface="宋体" panose="02010600030101010101" pitchFamily="2" charset="-122"/>
                <a:sym typeface="+mn-ea"/>
              </a:rPr>
              <a:t>四是</a:t>
            </a:r>
            <a:r>
              <a:rPr lang="zh-CN" sz="1600">
                <a:ea typeface="宋体" panose="02010600030101010101" pitchFamily="2" charset="-122"/>
                <a:sym typeface="+mn-ea"/>
              </a:rPr>
              <a:t>明确学位授予资格取得的条件和审批的主体、程序，并规定硕士、博士学位授予点自主审核制度，扩大学位授予单位自主权。同时，强调国家的宏观调控，授权国务院学位委员会对相关学科授予点的设置、布局和学位授予另行规定条件和程序，突出加强基础学科、新兴学科、交叉学科建设和服务国家重大战略需求的导向。</a:t>
            </a:r>
            <a:endParaRPr lang="zh-CN" sz="1600">
              <a:ea typeface="宋体" panose="02010600030101010101" pitchFamily="2" charset="-122"/>
              <a:sym typeface="+mn-ea"/>
            </a:endParaRPr>
          </a:p>
        </p:txBody>
      </p:sp>
      <p:sp>
        <p:nvSpPr>
          <p:cNvPr id="17" name="文本框 16"/>
          <p:cNvSpPr txBox="1"/>
          <p:nvPr>
            <p:custDataLst>
              <p:tags r:id="rId7"/>
            </p:custDataLst>
          </p:nvPr>
        </p:nvSpPr>
        <p:spPr>
          <a:xfrm>
            <a:off x="3622897" y="3091003"/>
            <a:ext cx="8158247" cy="1076325"/>
          </a:xfrm>
          <a:prstGeom prst="rect">
            <a:avLst/>
          </a:prstGeom>
          <a:noFill/>
          <a:ln w="9525">
            <a:noFill/>
          </a:ln>
        </p:spPr>
        <p:txBody>
          <a:bodyPr wrap="square">
            <a:spAutoFit/>
          </a:bodyPr>
          <a:p>
            <a:pPr indent="282575"/>
            <a:r>
              <a:rPr lang="zh-CN" sz="1600" b="1">
                <a:ea typeface="宋体" panose="02010600030101010101" pitchFamily="2" charset="-122"/>
              </a:rPr>
              <a:t>五是</a:t>
            </a:r>
            <a:r>
              <a:rPr lang="zh-CN" sz="1600">
                <a:ea typeface="宋体" panose="02010600030101010101" pitchFamily="2" charset="-122"/>
              </a:rPr>
              <a:t>规定学位授予的条件和程序，授权学位授予单位根据法律规定的条件，制定本单位学位授予具体标准。强调学位授予单位制定学位授予具体标准时应当坚持科学的评价导向并充分听取相关方面意见。在附则中对境外个人申请学位、学位授予单位在境外授予学位、境外教育机构在境内授予学位等作了相应规定。</a:t>
            </a:r>
            <a:endParaRPr lang="zh-CN" sz="1600">
              <a:ea typeface="宋体" panose="02010600030101010101" pitchFamily="2" charset="-122"/>
            </a:endParaRPr>
          </a:p>
        </p:txBody>
      </p:sp>
      <p:sp>
        <p:nvSpPr>
          <p:cNvPr id="19" name="文本框 18"/>
          <p:cNvSpPr txBox="1"/>
          <p:nvPr>
            <p:custDataLst>
              <p:tags r:id="rId8"/>
            </p:custDataLst>
          </p:nvPr>
        </p:nvSpPr>
        <p:spPr>
          <a:xfrm>
            <a:off x="3465133" y="5034729"/>
            <a:ext cx="8714802" cy="1667061"/>
          </a:xfrm>
          <a:prstGeom prst="rect">
            <a:avLst/>
          </a:prstGeom>
          <a:noFill/>
          <a:ln w="9525">
            <a:noFill/>
          </a:ln>
        </p:spPr>
        <p:txBody>
          <a:bodyPr wrap="square">
            <a:noAutofit/>
          </a:bodyPr>
          <a:p>
            <a:pPr indent="282575"/>
            <a:r>
              <a:rPr lang="zh-CN" sz="1600" b="1">
                <a:ea typeface="宋体" panose="02010600030101010101" pitchFamily="2" charset="-122"/>
              </a:rPr>
              <a:t>六是</a:t>
            </a:r>
            <a:r>
              <a:rPr lang="zh-CN" sz="1600">
                <a:ea typeface="宋体" panose="02010600030101010101" pitchFamily="2" charset="-122"/>
              </a:rPr>
              <a:t>构建学位质量保障体系，突出学位授予单位全过程质量管理，明确研究生导师的条件、职责和对研究生的要求。加强外部监督，规定国务院教育行政部门和省级学位委员会对学位授予单位、学位授予点进行质量评估的职责。明确法律责任，对不能保证所授学位质量的，责令限期整改；情节严重的，撤销相应的学位授予资格；学位申请人、学位获得者有学术不端等情形的，经学位评定委员会决议，不授予学位或者撤销学位。同时，规定学术复核、学位复核等争议解决机制和权益救济途径</a:t>
            </a:r>
            <a:r>
              <a:rPr lang="zh-CN">
                <a:ea typeface="宋体" panose="02010600030101010101" pitchFamily="2" charset="-122"/>
              </a:rPr>
              <a:t>。</a:t>
            </a:r>
            <a:endParaRPr lang="zh-CN">
              <a:ea typeface="宋体" panose="02010600030101010101" pitchFamily="2" charset="-122"/>
            </a:endParaRPr>
          </a:p>
        </p:txBody>
      </p:sp>
      <p:sp>
        <p:nvSpPr>
          <p:cNvPr id="22" name="圆角矩形 21"/>
          <p:cNvSpPr/>
          <p:nvPr>
            <p:custDataLst>
              <p:tags r:id="rId9"/>
            </p:custDataLst>
          </p:nvPr>
        </p:nvSpPr>
        <p:spPr>
          <a:xfrm>
            <a:off x="3331845" y="1197610"/>
            <a:ext cx="8623935" cy="1376680"/>
          </a:xfrm>
          <a:prstGeom prst="roundRect">
            <a:avLst/>
          </a:prstGeom>
          <a:noFill/>
          <a:ln w="22225" cap="sq" cmpd="sng">
            <a:solidFill>
              <a:srgbClr val="FF0000"/>
            </a:solidFill>
            <a:prstDash val="dash"/>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圆角矩形 1"/>
          <p:cNvSpPr/>
          <p:nvPr>
            <p:custDataLst>
              <p:tags r:id="rId10"/>
            </p:custDataLst>
          </p:nvPr>
        </p:nvSpPr>
        <p:spPr>
          <a:xfrm>
            <a:off x="3331845" y="2960370"/>
            <a:ext cx="8618220" cy="1363345"/>
          </a:xfrm>
          <a:prstGeom prst="roundRect">
            <a:avLst/>
          </a:prstGeom>
          <a:noFill/>
          <a:ln w="22225" cap="sq" cmpd="sng">
            <a:solidFill>
              <a:srgbClr val="FF0000"/>
            </a:solidFill>
            <a:prstDash val="dash"/>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4" name="圆角矩形 13"/>
          <p:cNvSpPr/>
          <p:nvPr>
            <p:custDataLst>
              <p:tags r:id="rId11"/>
            </p:custDataLst>
          </p:nvPr>
        </p:nvSpPr>
        <p:spPr>
          <a:xfrm>
            <a:off x="3331845" y="4789170"/>
            <a:ext cx="8689340" cy="1912620"/>
          </a:xfrm>
          <a:prstGeom prst="roundRect">
            <a:avLst/>
          </a:prstGeom>
          <a:noFill/>
          <a:ln w="22225" cap="sq" cmpd="sng">
            <a:solidFill>
              <a:srgbClr val="FF0000"/>
            </a:solidFill>
            <a:prstDash val="dash"/>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500"/>
                                        <p:tgtEl>
                                          <p:spTgt spid="2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fade">
                                      <p:cBhvr>
                                        <p:cTn id="17" dur="500"/>
                                        <p:tgtEl>
                                          <p:spTgt spid="3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29" grpId="0" bldLvl="0" animBg="1"/>
      <p:bldP spid="32" grpId="0" bldLvl="0" animBg="1"/>
      <p:bldP spid="34"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cstate="print">
            <a:extLst>
              <a:ext uri="{28A0092B-C50C-407E-A947-70E740481C1C}">
                <a14:useLocalDpi xmlns:a14="http://schemas.microsoft.com/office/drawing/2010/main" val="0"/>
              </a:ext>
            </a:extLst>
          </a:blip>
          <a:srcRect b="6177"/>
          <a:stretch>
            <a:fillRect/>
          </a:stretch>
        </p:blipFill>
        <p:spPr>
          <a:xfrm>
            <a:off x="0" y="-22654"/>
            <a:ext cx="12192000" cy="6863379"/>
          </a:xfrm>
          <a:prstGeom prst="rect">
            <a:avLst/>
          </a:prstGeom>
        </p:spPr>
      </p:pic>
      <p:sp>
        <p:nvSpPr>
          <p:cNvPr id="4" name="矩形 17"/>
          <p:cNvSpPr>
            <a:spLocks noChangeArrowheads="1"/>
          </p:cNvSpPr>
          <p:nvPr/>
        </p:nvSpPr>
        <p:spPr bwMode="auto">
          <a:xfrm>
            <a:off x="3806396" y="2643964"/>
            <a:ext cx="4579208" cy="1198880"/>
          </a:xfrm>
          <a:prstGeom prst="rect">
            <a:avLst/>
          </a:prstGeom>
          <a:noFill/>
          <a:ln w="9525">
            <a:noFill/>
            <a:miter lim="800000"/>
          </a:ln>
        </p:spPr>
        <p:txBody>
          <a:bodyPr wrap="square">
            <a:spAutoFit/>
          </a:bodyPr>
          <a:lstStyle/>
          <a:p>
            <a:pPr algn="ctr">
              <a:lnSpc>
                <a:spcPct val="150000"/>
              </a:lnSpc>
            </a:pPr>
            <a:r>
              <a:rPr lang="zh-CN" altLang="en-US" sz="4800" b="1" dirty="0" smtClean="0">
                <a:solidFill>
                  <a:srgbClr val="C00000"/>
                </a:solidFill>
                <a:latin typeface="微软雅黑" panose="020B0503020204020204" pitchFamily="34" charset="-122"/>
                <a:ea typeface="微软雅黑" panose="020B0503020204020204" pitchFamily="34" charset="-122"/>
              </a:rPr>
              <a:t>答记者问</a:t>
            </a:r>
            <a:endParaRPr lang="zh-CN" altLang="en-US" sz="4800" b="1" dirty="0" smtClean="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cstate="print">
            <a:extLst>
              <a:ext uri="{28A0092B-C50C-407E-A947-70E740481C1C}">
                <a14:useLocalDpi xmlns:a14="http://schemas.microsoft.com/office/drawing/2010/main" val="0"/>
              </a:ext>
            </a:extLst>
          </a:blip>
          <a:srcRect b="6177"/>
          <a:stretch>
            <a:fillRect/>
          </a:stretch>
        </p:blipFill>
        <p:spPr>
          <a:xfrm>
            <a:off x="-9525" y="0"/>
            <a:ext cx="12192000" cy="6863379"/>
          </a:xfrm>
          <a:prstGeom prst="rect">
            <a:avLst/>
          </a:prstGeom>
        </p:spPr>
      </p:pic>
      <p:sp>
        <p:nvSpPr>
          <p:cNvPr id="7" name="直接连接符 18"/>
          <p:cNvSpPr>
            <a:spLocks noChangeShapeType="1"/>
          </p:cNvSpPr>
          <p:nvPr/>
        </p:nvSpPr>
        <p:spPr bwMode="auto">
          <a:xfrm>
            <a:off x="2438399" y="93663"/>
            <a:ext cx="0" cy="363537"/>
          </a:xfrm>
          <a:prstGeom prst="line">
            <a:avLst/>
          </a:prstGeom>
          <a:noFill/>
          <a:ln w="6350">
            <a:solidFill>
              <a:schemeClr val="bg1"/>
            </a:solidFill>
            <a:prstDash val="dash"/>
            <a:bevel/>
          </a:ln>
        </p:spPr>
        <p:txBody>
          <a:bodyPr/>
          <a:lstStyle/>
          <a:p>
            <a:endParaRPr lang="zh-CN" altLang="en-US"/>
          </a:p>
        </p:txBody>
      </p:sp>
      <p:sp>
        <p:nvSpPr>
          <p:cNvPr id="13" name="直接连接符 30"/>
          <p:cNvSpPr>
            <a:spLocks noChangeShapeType="1"/>
          </p:cNvSpPr>
          <p:nvPr/>
        </p:nvSpPr>
        <p:spPr bwMode="auto">
          <a:xfrm>
            <a:off x="4875212" y="93663"/>
            <a:ext cx="1587" cy="363537"/>
          </a:xfrm>
          <a:prstGeom prst="line">
            <a:avLst/>
          </a:prstGeom>
          <a:noFill/>
          <a:ln w="6350">
            <a:solidFill>
              <a:schemeClr val="bg1"/>
            </a:solidFill>
            <a:prstDash val="dash"/>
            <a:bevel/>
          </a:ln>
        </p:spPr>
        <p:txBody>
          <a:bodyPr/>
          <a:lstStyle/>
          <a:p>
            <a:endParaRPr lang="zh-CN" altLang="en-US"/>
          </a:p>
        </p:txBody>
      </p:sp>
      <p:sp>
        <p:nvSpPr>
          <p:cNvPr id="14" name="直接连接符 31"/>
          <p:cNvSpPr>
            <a:spLocks noChangeShapeType="1"/>
          </p:cNvSpPr>
          <p:nvPr/>
        </p:nvSpPr>
        <p:spPr bwMode="auto">
          <a:xfrm>
            <a:off x="7302274" y="93663"/>
            <a:ext cx="0" cy="363537"/>
          </a:xfrm>
          <a:prstGeom prst="line">
            <a:avLst/>
          </a:prstGeom>
          <a:noFill/>
          <a:ln w="6350">
            <a:solidFill>
              <a:schemeClr val="bg1"/>
            </a:solidFill>
            <a:prstDash val="dash"/>
            <a:bevel/>
          </a:ln>
        </p:spPr>
        <p:txBody>
          <a:bodyPr/>
          <a:lstStyle/>
          <a:p>
            <a:endParaRPr lang="zh-CN" altLang="en-US"/>
          </a:p>
        </p:txBody>
      </p:sp>
      <p:sp>
        <p:nvSpPr>
          <p:cNvPr id="53" name="Rectangle 1"/>
          <p:cNvSpPr>
            <a:spLocks noChangeArrowheads="1"/>
          </p:cNvSpPr>
          <p:nvPr/>
        </p:nvSpPr>
        <p:spPr bwMode="auto">
          <a:xfrm>
            <a:off x="1597660" y="172572"/>
            <a:ext cx="9134476" cy="2861310"/>
          </a:xfrm>
          <a:prstGeom prst="rect">
            <a:avLst/>
          </a:prstGeom>
          <a:noFill/>
          <a:ln w="9525">
            <a:noFill/>
            <a:miter lim="800000"/>
          </a:ln>
          <a:effectLst/>
        </p:spPr>
        <p:txBody>
          <a:bodyPr wrap="square" anchor="ctr">
            <a:spAutoFit/>
          </a:bodyPr>
          <a:lstStyle/>
          <a:p>
            <a:pPr algn="ctr">
              <a:lnSpc>
                <a:spcPct val="150000"/>
              </a:lnSpc>
              <a:defRPr/>
            </a:pPr>
            <a:r>
              <a:rPr lang="zh-CN" altLang="en-US" sz="4000" b="1" dirty="0">
                <a:latin typeface="微软雅黑" panose="020B0503020204020204" pitchFamily="34" charset="-122"/>
                <a:ea typeface="微软雅黑" panose="020B0503020204020204" pitchFamily="34" charset="-122"/>
                <a:cs typeface="宋体" panose="02010600030101010101" pitchFamily="2" charset="-122"/>
              </a:rPr>
              <a:t>问</a:t>
            </a:r>
            <a:r>
              <a:rPr lang="en-US" altLang="zh-CN" sz="4000" b="1" dirty="0" smtClean="0">
                <a:latin typeface="微软雅黑" panose="020B0503020204020204" pitchFamily="34" charset="-122"/>
                <a:ea typeface="微软雅黑" panose="020B0503020204020204" pitchFamily="34" charset="-122"/>
                <a:cs typeface="宋体" panose="02010600030101010101" pitchFamily="2" charset="-122"/>
              </a:rPr>
              <a:t>1  </a:t>
            </a:r>
            <a:r>
              <a:rPr lang="zh-CN" altLang="en-US" sz="4000" b="1" dirty="0">
                <a:latin typeface="微软雅黑" panose="020B0503020204020204" pitchFamily="34" charset="-122"/>
                <a:ea typeface="微软雅黑" panose="020B0503020204020204" pitchFamily="34" charset="-122"/>
                <a:cs typeface="宋体" panose="02010600030101010101" pitchFamily="2" charset="-122"/>
                <a:sym typeface="+mn-ea"/>
              </a:rPr>
              <a:t>获得学位授予资格需要什么条件、履行哪些程序？</a:t>
            </a:r>
            <a:endParaRPr lang="zh-CN" altLang="en-US" sz="400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50000"/>
              </a:lnSpc>
              <a:defRPr/>
            </a:pPr>
            <a:endParaRPr lang="zh-CN" sz="4000" b="1" dirty="0">
              <a:latin typeface="微软雅黑" panose="020B0503020204020204" pitchFamily="34" charset="-122"/>
              <a:ea typeface="微软雅黑" panose="020B0503020204020204" pitchFamily="34" charset="-122"/>
              <a:cs typeface="宋体" panose="02010600030101010101" pitchFamily="2" charset="-122"/>
            </a:endParaRPr>
          </a:p>
        </p:txBody>
      </p:sp>
      <p:sp>
        <p:nvSpPr>
          <p:cNvPr id="8" name="矩形 17"/>
          <p:cNvSpPr>
            <a:spLocks noChangeArrowheads="1"/>
          </p:cNvSpPr>
          <p:nvPr/>
        </p:nvSpPr>
        <p:spPr bwMode="auto">
          <a:xfrm>
            <a:off x="1750059" y="2529823"/>
            <a:ext cx="8982076" cy="5169535"/>
          </a:xfrm>
          <a:prstGeom prst="rect">
            <a:avLst/>
          </a:prstGeom>
          <a:noFill/>
          <a:ln w="9525">
            <a:noFill/>
            <a:miter lim="800000"/>
          </a:ln>
        </p:spPr>
        <p:txBody>
          <a:bodyPr wrap="square">
            <a:spAutoFit/>
          </a:bodyPr>
          <a:lstStyle/>
          <a:p>
            <a:pPr algn="just">
              <a:lnSpc>
                <a:spcPct val="150000"/>
              </a:lnSpc>
            </a:pPr>
            <a:r>
              <a:rPr lang="zh-CN" altLang="en-US" sz="2000" b="1" dirty="0" smtClean="0">
                <a:solidFill>
                  <a:srgbClr val="C00000"/>
                </a:solidFill>
                <a:latin typeface="微软雅黑" panose="020B0503020204020204" pitchFamily="34" charset="-122"/>
                <a:ea typeface="微软雅黑" panose="020B0503020204020204" pitchFamily="34" charset="-122"/>
              </a:rPr>
              <a:t>解答：</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sym typeface="+mn-ea"/>
              </a:rPr>
              <a:t>学位法第三章对学位授予资格审批制度作了规定。首先，明确了申请的主体。其次，明确了申请的条件。第三，明确了审批的主体和程序。此外，学位法扩大学位授予单位自主权，把实践中简政放权的成果法定化，明确符合条件的学位授予单位经国务院学位委员会批准可以自主开展增设硕士、博士学位授予点审核。</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a:p>
            <a:pPr algn="just">
              <a:lnSpc>
                <a:spcPct val="1500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sym typeface="+mn-ea"/>
              </a:rPr>
              <a:t>学位法还明确国务院学位委员会可以根据国家重大需求和经济发展、科技创新、文化传承、维护人民群众生命健康需要，对相关学位授予点的设置、布局和学位授予另行规定条件和程序，强化国家在学位授予点布局以及加强基础学科、新兴学科、交叉学科建设等方面的统筹作用。</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a:p>
            <a:pPr algn="just">
              <a:lnSpc>
                <a:spcPct val="150000"/>
              </a:lnSpc>
            </a:pP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50000"/>
              </a:lnSpc>
            </a:pP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cstate="print">
            <a:extLst>
              <a:ext uri="{28A0092B-C50C-407E-A947-70E740481C1C}">
                <a14:useLocalDpi xmlns:a14="http://schemas.microsoft.com/office/drawing/2010/main" val="0"/>
              </a:ext>
            </a:extLst>
          </a:blip>
          <a:srcRect b="6177"/>
          <a:stretch>
            <a:fillRect/>
          </a:stretch>
        </p:blipFill>
        <p:spPr>
          <a:xfrm>
            <a:off x="-9525" y="0"/>
            <a:ext cx="12192000" cy="6863379"/>
          </a:xfrm>
          <a:prstGeom prst="rect">
            <a:avLst/>
          </a:prstGeom>
        </p:spPr>
      </p:pic>
      <p:sp>
        <p:nvSpPr>
          <p:cNvPr id="7" name="直接连接符 18"/>
          <p:cNvSpPr>
            <a:spLocks noChangeShapeType="1"/>
          </p:cNvSpPr>
          <p:nvPr/>
        </p:nvSpPr>
        <p:spPr bwMode="auto">
          <a:xfrm>
            <a:off x="2438399" y="93663"/>
            <a:ext cx="0" cy="363537"/>
          </a:xfrm>
          <a:prstGeom prst="line">
            <a:avLst/>
          </a:prstGeom>
          <a:noFill/>
          <a:ln w="6350">
            <a:solidFill>
              <a:schemeClr val="bg1"/>
            </a:solidFill>
            <a:prstDash val="dash"/>
            <a:bevel/>
          </a:ln>
        </p:spPr>
        <p:txBody>
          <a:bodyPr/>
          <a:lstStyle/>
          <a:p>
            <a:endParaRPr lang="zh-CN" altLang="en-US"/>
          </a:p>
        </p:txBody>
      </p:sp>
      <p:sp>
        <p:nvSpPr>
          <p:cNvPr id="13" name="直接连接符 30"/>
          <p:cNvSpPr>
            <a:spLocks noChangeShapeType="1"/>
          </p:cNvSpPr>
          <p:nvPr/>
        </p:nvSpPr>
        <p:spPr bwMode="auto">
          <a:xfrm>
            <a:off x="4875212" y="93663"/>
            <a:ext cx="1587" cy="363537"/>
          </a:xfrm>
          <a:prstGeom prst="line">
            <a:avLst/>
          </a:prstGeom>
          <a:noFill/>
          <a:ln w="6350">
            <a:solidFill>
              <a:schemeClr val="bg1"/>
            </a:solidFill>
            <a:prstDash val="dash"/>
            <a:bevel/>
          </a:ln>
        </p:spPr>
        <p:txBody>
          <a:bodyPr/>
          <a:lstStyle/>
          <a:p>
            <a:endParaRPr lang="zh-CN" altLang="en-US"/>
          </a:p>
        </p:txBody>
      </p:sp>
      <p:sp>
        <p:nvSpPr>
          <p:cNvPr id="14" name="直接连接符 31"/>
          <p:cNvSpPr>
            <a:spLocks noChangeShapeType="1"/>
          </p:cNvSpPr>
          <p:nvPr/>
        </p:nvSpPr>
        <p:spPr bwMode="auto">
          <a:xfrm>
            <a:off x="7302274" y="93663"/>
            <a:ext cx="0" cy="363537"/>
          </a:xfrm>
          <a:prstGeom prst="line">
            <a:avLst/>
          </a:prstGeom>
          <a:noFill/>
          <a:ln w="6350">
            <a:solidFill>
              <a:schemeClr val="bg1"/>
            </a:solidFill>
            <a:prstDash val="dash"/>
            <a:bevel/>
          </a:ln>
        </p:spPr>
        <p:txBody>
          <a:bodyPr/>
          <a:lstStyle/>
          <a:p>
            <a:endParaRPr lang="zh-CN" altLang="en-US"/>
          </a:p>
        </p:txBody>
      </p:sp>
      <p:sp>
        <p:nvSpPr>
          <p:cNvPr id="53" name="Rectangle 1"/>
          <p:cNvSpPr>
            <a:spLocks noChangeArrowheads="1"/>
          </p:cNvSpPr>
          <p:nvPr/>
        </p:nvSpPr>
        <p:spPr bwMode="auto">
          <a:xfrm>
            <a:off x="1714500" y="971550"/>
            <a:ext cx="9599295" cy="1014730"/>
          </a:xfrm>
          <a:prstGeom prst="rect">
            <a:avLst/>
          </a:prstGeom>
          <a:noFill/>
          <a:ln w="9525">
            <a:noFill/>
            <a:miter lim="800000"/>
          </a:ln>
          <a:effectLst/>
        </p:spPr>
        <p:txBody>
          <a:bodyPr wrap="square" anchor="ctr">
            <a:spAutoFit/>
          </a:bodyPr>
          <a:lstStyle/>
          <a:p>
            <a:pPr algn="ctr">
              <a:lnSpc>
                <a:spcPct val="150000"/>
              </a:lnSpc>
              <a:defRPr/>
            </a:pPr>
            <a:r>
              <a:rPr lang="zh-CN" altLang="en-US" sz="4000" b="1" dirty="0">
                <a:latin typeface="微软雅黑" panose="020B0503020204020204" pitchFamily="34" charset="-122"/>
                <a:ea typeface="微软雅黑" panose="020B0503020204020204" pitchFamily="34" charset="-122"/>
                <a:cs typeface="宋体" panose="02010600030101010101" pitchFamily="2" charset="-122"/>
              </a:rPr>
              <a:t>问</a:t>
            </a:r>
            <a:r>
              <a:rPr lang="en-US" altLang="zh-CN" sz="4000" b="1" dirty="0" smtClean="0">
                <a:latin typeface="微软雅黑" panose="020B0503020204020204" pitchFamily="34" charset="-122"/>
                <a:ea typeface="微软雅黑" panose="020B0503020204020204" pitchFamily="34" charset="-122"/>
                <a:cs typeface="宋体" panose="02010600030101010101" pitchFamily="2" charset="-122"/>
              </a:rPr>
              <a:t>2</a:t>
            </a:r>
            <a:r>
              <a:rPr lang="en-US" altLang="zh-CN" sz="4000" b="1" dirty="0" smtClean="0">
                <a:latin typeface="微软雅黑" panose="020B0503020204020204" pitchFamily="34" charset="-122"/>
                <a:ea typeface="微软雅黑" panose="020B0503020204020204" pitchFamily="34" charset="-122"/>
                <a:cs typeface="宋体" panose="02010600030101010101" pitchFamily="2" charset="-122"/>
              </a:rPr>
              <a:t>  </a:t>
            </a:r>
            <a:r>
              <a:rPr lang="zh-CN" altLang="en-US" sz="4000" b="1" dirty="0">
                <a:latin typeface="微软雅黑" panose="020B0503020204020204" pitchFamily="34" charset="-122"/>
                <a:ea typeface="微软雅黑" panose="020B0503020204020204" pitchFamily="34" charset="-122"/>
                <a:cs typeface="宋体" panose="02010600030101010101" pitchFamily="2" charset="-122"/>
                <a:sym typeface="+mn-ea"/>
              </a:rPr>
              <a:t>学位法对学位授予条件是怎么规定的？</a:t>
            </a:r>
            <a:endParaRPr lang="zh-CN" altLang="en-US" sz="4000" b="1" dirty="0">
              <a:latin typeface="微软雅黑" panose="020B0503020204020204" pitchFamily="34" charset="-122"/>
              <a:ea typeface="微软雅黑" panose="020B0503020204020204" pitchFamily="34" charset="-122"/>
              <a:cs typeface="宋体" panose="02010600030101010101" pitchFamily="2" charset="-122"/>
              <a:sym typeface="+mn-ea"/>
            </a:endParaRPr>
          </a:p>
        </p:txBody>
      </p:sp>
      <p:sp>
        <p:nvSpPr>
          <p:cNvPr id="8" name="矩形 17"/>
          <p:cNvSpPr>
            <a:spLocks noChangeArrowheads="1"/>
          </p:cNvSpPr>
          <p:nvPr/>
        </p:nvSpPr>
        <p:spPr bwMode="auto">
          <a:xfrm>
            <a:off x="1945004" y="2248518"/>
            <a:ext cx="8982076" cy="4707890"/>
          </a:xfrm>
          <a:prstGeom prst="rect">
            <a:avLst/>
          </a:prstGeom>
          <a:noFill/>
          <a:ln w="9525">
            <a:noFill/>
            <a:miter lim="800000"/>
          </a:ln>
        </p:spPr>
        <p:txBody>
          <a:bodyPr wrap="square">
            <a:spAutoFit/>
          </a:bodyPr>
          <a:lstStyle/>
          <a:p>
            <a:pPr algn="just">
              <a:lnSpc>
                <a:spcPct val="150000"/>
              </a:lnSpc>
            </a:pPr>
            <a:r>
              <a:rPr lang="zh-CN" altLang="en-US" sz="2000" b="1" dirty="0" smtClean="0">
                <a:solidFill>
                  <a:srgbClr val="C00000"/>
                </a:solidFill>
                <a:latin typeface="微软雅黑" panose="020B0503020204020204" pitchFamily="34" charset="-122"/>
                <a:ea typeface="微软雅黑" panose="020B0503020204020204" pitchFamily="34" charset="-122"/>
              </a:rPr>
              <a:t>解答：</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sym typeface="+mn-ea"/>
              </a:rPr>
              <a:t>学位法首先规定了基本要求。其次，突出分级分类。根据学士、硕士、博士三个层级分别明确授予条件；按照学术学位、专业学位两种类型分别规定学位授予条件，进一步体现两类学位的区别与特点，其中学术学位突出学术研究能力，专业学位突出专业实践能力。第三，鼓励特色发展。考虑到我国学位授予单位类型、层次、办学水平和特点各不相同，学位法在规定学位授予条件的同时，给予学位授予单位更多办学自主权和学术自治权，要求各学位授予单位根据法律规定，结合本单位学术评价标准，制定具有本单位特色的学位授予具体标准。此外，学位法规定学位授予单位对申请学位的境外个人，依照本法规定的学业要求、学术水平或专业水平等条件和相关程序授予相应学位。</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a:p>
            <a:pPr algn="just">
              <a:lnSpc>
                <a:spcPct val="150000"/>
              </a:lnSpc>
            </a:pP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cstate="print">
            <a:extLst>
              <a:ext uri="{28A0092B-C50C-407E-A947-70E740481C1C}">
                <a14:useLocalDpi xmlns:a14="http://schemas.microsoft.com/office/drawing/2010/main" val="0"/>
              </a:ext>
            </a:extLst>
          </a:blip>
          <a:srcRect b="6177"/>
          <a:stretch>
            <a:fillRect/>
          </a:stretch>
        </p:blipFill>
        <p:spPr>
          <a:xfrm>
            <a:off x="-9525" y="0"/>
            <a:ext cx="12192000" cy="6863379"/>
          </a:xfrm>
          <a:prstGeom prst="rect">
            <a:avLst/>
          </a:prstGeom>
        </p:spPr>
      </p:pic>
      <p:sp>
        <p:nvSpPr>
          <p:cNvPr id="7" name="直接连接符 18"/>
          <p:cNvSpPr>
            <a:spLocks noChangeShapeType="1"/>
          </p:cNvSpPr>
          <p:nvPr/>
        </p:nvSpPr>
        <p:spPr bwMode="auto">
          <a:xfrm>
            <a:off x="2438399" y="93663"/>
            <a:ext cx="0" cy="363537"/>
          </a:xfrm>
          <a:prstGeom prst="line">
            <a:avLst/>
          </a:prstGeom>
          <a:noFill/>
          <a:ln w="6350">
            <a:solidFill>
              <a:schemeClr val="bg1"/>
            </a:solidFill>
            <a:prstDash val="dash"/>
            <a:bevel/>
          </a:ln>
        </p:spPr>
        <p:txBody>
          <a:bodyPr/>
          <a:lstStyle/>
          <a:p>
            <a:endParaRPr lang="zh-CN" altLang="en-US"/>
          </a:p>
        </p:txBody>
      </p:sp>
      <p:sp>
        <p:nvSpPr>
          <p:cNvPr id="13" name="直接连接符 30"/>
          <p:cNvSpPr>
            <a:spLocks noChangeShapeType="1"/>
          </p:cNvSpPr>
          <p:nvPr/>
        </p:nvSpPr>
        <p:spPr bwMode="auto">
          <a:xfrm>
            <a:off x="4875212" y="93663"/>
            <a:ext cx="1587" cy="363537"/>
          </a:xfrm>
          <a:prstGeom prst="line">
            <a:avLst/>
          </a:prstGeom>
          <a:noFill/>
          <a:ln w="6350">
            <a:solidFill>
              <a:schemeClr val="bg1"/>
            </a:solidFill>
            <a:prstDash val="dash"/>
            <a:bevel/>
          </a:ln>
        </p:spPr>
        <p:txBody>
          <a:bodyPr/>
          <a:lstStyle/>
          <a:p>
            <a:endParaRPr lang="zh-CN" altLang="en-US"/>
          </a:p>
        </p:txBody>
      </p:sp>
      <p:sp>
        <p:nvSpPr>
          <p:cNvPr id="14" name="直接连接符 31"/>
          <p:cNvSpPr>
            <a:spLocks noChangeShapeType="1"/>
          </p:cNvSpPr>
          <p:nvPr/>
        </p:nvSpPr>
        <p:spPr bwMode="auto">
          <a:xfrm>
            <a:off x="7302274" y="93663"/>
            <a:ext cx="0" cy="363537"/>
          </a:xfrm>
          <a:prstGeom prst="line">
            <a:avLst/>
          </a:prstGeom>
          <a:noFill/>
          <a:ln w="6350">
            <a:solidFill>
              <a:schemeClr val="bg1"/>
            </a:solidFill>
            <a:prstDash val="dash"/>
            <a:bevel/>
          </a:ln>
        </p:spPr>
        <p:txBody>
          <a:bodyPr/>
          <a:lstStyle/>
          <a:p>
            <a:endParaRPr lang="zh-CN" altLang="en-US"/>
          </a:p>
        </p:txBody>
      </p:sp>
      <p:sp>
        <p:nvSpPr>
          <p:cNvPr id="53" name="Rectangle 1"/>
          <p:cNvSpPr>
            <a:spLocks noChangeArrowheads="1"/>
          </p:cNvSpPr>
          <p:nvPr/>
        </p:nvSpPr>
        <p:spPr bwMode="auto">
          <a:xfrm>
            <a:off x="1714500" y="509905"/>
            <a:ext cx="9599295" cy="1938020"/>
          </a:xfrm>
          <a:prstGeom prst="rect">
            <a:avLst/>
          </a:prstGeom>
          <a:noFill/>
          <a:ln w="9525">
            <a:noFill/>
            <a:miter lim="800000"/>
          </a:ln>
          <a:effectLst/>
        </p:spPr>
        <p:txBody>
          <a:bodyPr wrap="square" anchor="ctr">
            <a:spAutoFit/>
          </a:bodyPr>
          <a:lstStyle/>
          <a:p>
            <a:pPr algn="ctr">
              <a:lnSpc>
                <a:spcPct val="150000"/>
              </a:lnSpc>
              <a:defRPr/>
            </a:pPr>
            <a:r>
              <a:rPr lang="zh-CN" altLang="en-US" sz="4000" b="1" dirty="0">
                <a:latin typeface="微软雅黑" panose="020B0503020204020204" pitchFamily="34" charset="-122"/>
                <a:ea typeface="微软雅黑" panose="020B0503020204020204" pitchFamily="34" charset="-122"/>
                <a:cs typeface="宋体" panose="02010600030101010101" pitchFamily="2" charset="-122"/>
              </a:rPr>
              <a:t>问</a:t>
            </a:r>
            <a:r>
              <a:rPr lang="en-US" altLang="zh-CN" sz="4000" b="1" dirty="0" smtClean="0">
                <a:latin typeface="微软雅黑" panose="020B0503020204020204" pitchFamily="34" charset="-122"/>
                <a:ea typeface="微软雅黑" panose="020B0503020204020204" pitchFamily="34" charset="-122"/>
                <a:cs typeface="宋体" panose="02010600030101010101" pitchFamily="2" charset="-122"/>
              </a:rPr>
              <a:t>3  </a:t>
            </a:r>
            <a:r>
              <a:rPr lang="zh-CN" altLang="en-US" sz="4000" b="1" dirty="0">
                <a:latin typeface="微软雅黑" panose="020B0503020204020204" pitchFamily="34" charset="-122"/>
                <a:ea typeface="微软雅黑" panose="020B0503020204020204" pitchFamily="34" charset="-122"/>
                <a:cs typeface="宋体" panose="02010600030101010101" pitchFamily="2" charset="-122"/>
                <a:sym typeface="+mn-ea"/>
              </a:rPr>
              <a:t>学位法对保障学位授予质量</a:t>
            </a:r>
            <a:endParaRPr lang="zh-CN" altLang="en-US" sz="4000" b="1" dirty="0">
              <a:latin typeface="微软雅黑" panose="020B0503020204020204" pitchFamily="34" charset="-122"/>
              <a:ea typeface="微软雅黑" panose="020B0503020204020204" pitchFamily="34" charset="-122"/>
              <a:cs typeface="宋体" panose="02010600030101010101" pitchFamily="2" charset="-122"/>
              <a:sym typeface="+mn-ea"/>
            </a:endParaRPr>
          </a:p>
          <a:p>
            <a:pPr algn="ctr">
              <a:lnSpc>
                <a:spcPct val="150000"/>
              </a:lnSpc>
              <a:defRPr/>
            </a:pPr>
            <a:r>
              <a:rPr lang="zh-CN" altLang="en-US" sz="4000" b="1" dirty="0">
                <a:latin typeface="微软雅黑" panose="020B0503020204020204" pitchFamily="34" charset="-122"/>
                <a:ea typeface="微软雅黑" panose="020B0503020204020204" pitchFamily="34" charset="-122"/>
                <a:cs typeface="宋体" panose="02010600030101010101" pitchFamily="2" charset="-122"/>
                <a:sym typeface="+mn-ea"/>
              </a:rPr>
              <a:t>是怎么规定的？</a:t>
            </a:r>
            <a:endParaRPr lang="zh-CN" altLang="en-US" sz="4000" b="1" dirty="0">
              <a:latin typeface="微软雅黑" panose="020B0503020204020204" pitchFamily="34" charset="-122"/>
              <a:ea typeface="微软雅黑" panose="020B0503020204020204" pitchFamily="34" charset="-122"/>
              <a:cs typeface="宋体" panose="02010600030101010101" pitchFamily="2" charset="-122"/>
              <a:sym typeface="+mn-ea"/>
            </a:endParaRPr>
          </a:p>
        </p:txBody>
      </p:sp>
      <p:sp>
        <p:nvSpPr>
          <p:cNvPr id="8" name="矩形 17"/>
          <p:cNvSpPr>
            <a:spLocks noChangeArrowheads="1"/>
          </p:cNvSpPr>
          <p:nvPr/>
        </p:nvSpPr>
        <p:spPr bwMode="auto">
          <a:xfrm>
            <a:off x="1867534" y="2611738"/>
            <a:ext cx="8982076" cy="4246245"/>
          </a:xfrm>
          <a:prstGeom prst="rect">
            <a:avLst/>
          </a:prstGeom>
          <a:noFill/>
          <a:ln w="9525">
            <a:noFill/>
            <a:miter lim="800000"/>
          </a:ln>
        </p:spPr>
        <p:txBody>
          <a:bodyPr wrap="square">
            <a:spAutoFit/>
          </a:bodyPr>
          <a:lstStyle/>
          <a:p>
            <a:pPr algn="just">
              <a:lnSpc>
                <a:spcPct val="150000"/>
              </a:lnSpc>
            </a:pPr>
            <a:r>
              <a:rPr lang="zh-CN" altLang="en-US" sz="2000" b="1" dirty="0" smtClean="0">
                <a:solidFill>
                  <a:srgbClr val="C00000"/>
                </a:solidFill>
                <a:latin typeface="微软雅黑" panose="020B0503020204020204" pitchFamily="34" charset="-122"/>
                <a:ea typeface="微软雅黑" panose="020B0503020204020204" pitchFamily="34" charset="-122"/>
              </a:rPr>
              <a:t>解答：</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sym typeface="+mn-ea"/>
              </a:rPr>
              <a:t>学位法在第一条立法目的中明确提出“保障学位质量”，并设专章作出细化规定，全面构建学位质量保障体系。第一，突出自我管理，强调学位授予单位质量保证主体责任。第二，强化外部监督，规定国务院教育行政部门和省级学位委员会应当在各自的职责范围内定期组织专家对已批准的学位授予单位及学位授予点进行质量评估。第三，强化导师队伍建设。第四，明确法律责任，规定对不能保证所授学位质量的，责令限期整改；情节严重的，撤销相应的学位授予资格；学位申请人、学位获得者有学术不端等情形的，经学位评定委员会决议，不授予学位或者撤销学位。</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a:p>
            <a:pPr algn="just">
              <a:lnSpc>
                <a:spcPct val="150000"/>
              </a:lnSpc>
            </a:pP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cstate="print">
            <a:extLst>
              <a:ext uri="{28A0092B-C50C-407E-A947-70E740481C1C}">
                <a14:useLocalDpi xmlns:a14="http://schemas.microsoft.com/office/drawing/2010/main" val="0"/>
              </a:ext>
            </a:extLst>
          </a:blip>
          <a:srcRect b="6177"/>
          <a:stretch>
            <a:fillRect/>
          </a:stretch>
        </p:blipFill>
        <p:spPr>
          <a:xfrm>
            <a:off x="0" y="-22654"/>
            <a:ext cx="12192000" cy="6863379"/>
          </a:xfrm>
          <a:prstGeom prst="rect">
            <a:avLst/>
          </a:prstGeom>
        </p:spPr>
      </p:pic>
      <p:sp>
        <p:nvSpPr>
          <p:cNvPr id="4" name="矩形 17"/>
          <p:cNvSpPr>
            <a:spLocks noChangeArrowheads="1"/>
          </p:cNvSpPr>
          <p:nvPr/>
        </p:nvSpPr>
        <p:spPr bwMode="auto">
          <a:xfrm>
            <a:off x="2995455" y="2643964"/>
            <a:ext cx="6069724" cy="1198880"/>
          </a:xfrm>
          <a:prstGeom prst="rect">
            <a:avLst/>
          </a:prstGeom>
          <a:noFill/>
          <a:ln w="9525">
            <a:noFill/>
            <a:miter lim="800000"/>
          </a:ln>
        </p:spPr>
        <p:txBody>
          <a:bodyPr wrap="square">
            <a:spAutoFit/>
          </a:bodyPr>
          <a:lstStyle/>
          <a:p>
            <a:pPr algn="ctr">
              <a:lnSpc>
                <a:spcPct val="150000"/>
              </a:lnSpc>
            </a:pPr>
            <a:r>
              <a:rPr lang="zh-CN" altLang="en-US" sz="4800" b="1" dirty="0" smtClean="0">
                <a:solidFill>
                  <a:srgbClr val="C00000"/>
                </a:solidFill>
                <a:latin typeface="微软雅黑" panose="020B0503020204020204" pitchFamily="34" charset="-122"/>
                <a:ea typeface="微软雅黑" panose="020B0503020204020204" pitchFamily="34" charset="-122"/>
              </a:rPr>
              <a:t>法条注意要点</a:t>
            </a:r>
            <a:endParaRPr lang="zh-CN" altLang="en-US" sz="4800"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cstate="print">
            <a:extLst>
              <a:ext uri="{28A0092B-C50C-407E-A947-70E740481C1C}">
                <a14:useLocalDpi xmlns:a14="http://schemas.microsoft.com/office/drawing/2010/main" val="0"/>
              </a:ext>
            </a:extLst>
          </a:blip>
          <a:srcRect b="6177"/>
          <a:stretch>
            <a:fillRect/>
          </a:stretch>
        </p:blipFill>
        <p:spPr>
          <a:xfrm>
            <a:off x="0" y="0"/>
            <a:ext cx="12192000" cy="6863379"/>
          </a:xfrm>
          <a:prstGeom prst="rect">
            <a:avLst/>
          </a:prstGeom>
        </p:spPr>
      </p:pic>
      <p:sp>
        <p:nvSpPr>
          <p:cNvPr id="23" name="矩形 17"/>
          <p:cNvSpPr>
            <a:spLocks noChangeArrowheads="1"/>
          </p:cNvSpPr>
          <p:nvPr/>
        </p:nvSpPr>
        <p:spPr bwMode="auto">
          <a:xfrm>
            <a:off x="372456" y="1063297"/>
            <a:ext cx="11381393" cy="4523105"/>
          </a:xfrm>
          <a:prstGeom prst="rect">
            <a:avLst/>
          </a:prstGeom>
          <a:noFill/>
          <a:ln w="9525">
            <a:noFill/>
            <a:miter lim="800000"/>
          </a:ln>
        </p:spPr>
        <p:txBody>
          <a:bodyPr wrap="square">
            <a:spAutoFit/>
          </a:bodyPr>
          <a:lstStyle/>
          <a:p>
            <a:pPr algn="just">
              <a:lnSpc>
                <a:spcPct val="150000"/>
              </a:lnSpc>
            </a:pPr>
            <a:r>
              <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学位评定委员会由学位授予单位具有高级专业技术职务的负责人、教学科研人员组成，其组成人员应当为</a:t>
            </a: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不少于九人的单数</a:t>
            </a: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50000"/>
              </a:lnSpc>
            </a:pPr>
            <a:r>
              <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学位评定委员会作出决议，应当以</a:t>
            </a: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会议的方式</a:t>
            </a: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进行。审议本法第九条第一款第一项至第四项所列事项或者其他重大事项的，会议应当有全体组成人员的</a:t>
            </a: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三分之二以上出席</a:t>
            </a: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。决议事项以投票方式表决，由全体组成人员的</a:t>
            </a: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过半数通过</a:t>
            </a: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50000"/>
              </a:lnSpc>
            </a:pPr>
            <a:r>
              <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硕士学位授予资格，由省级学位委员会组织审核，报国务院学位委员会审批。</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50000"/>
              </a:lnSpc>
            </a:pPr>
            <a:r>
              <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博士学位授予资格，由国务院教育行政部门组织审核，报国务院学位委员会审批。</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50000"/>
              </a:lnSpc>
            </a:pP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 name="椭圆 1"/>
          <p:cNvSpPr/>
          <p:nvPr/>
        </p:nvSpPr>
        <p:spPr>
          <a:xfrm>
            <a:off x="593725" y="1395095"/>
            <a:ext cx="76200" cy="76200"/>
          </a:xfrm>
          <a:prstGeom prst="ellipse">
            <a:avLst/>
          </a:prstGeom>
          <a:solidFill>
            <a:schemeClr val="tx1"/>
          </a:solidFill>
          <a:ln w="12700" cmpd="sng">
            <a:solidFill>
              <a:schemeClr val="tx1"/>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 name="椭圆 2"/>
          <p:cNvSpPr/>
          <p:nvPr/>
        </p:nvSpPr>
        <p:spPr>
          <a:xfrm>
            <a:off x="517525" y="2494280"/>
            <a:ext cx="76200" cy="76200"/>
          </a:xfrm>
          <a:prstGeom prst="ellipse">
            <a:avLst/>
          </a:prstGeom>
          <a:solidFill>
            <a:schemeClr val="tx1"/>
          </a:solidFill>
          <a:ln w="12700" cmpd="sng">
            <a:solidFill>
              <a:schemeClr val="tx1"/>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8" name="椭圆 7"/>
          <p:cNvSpPr/>
          <p:nvPr/>
        </p:nvSpPr>
        <p:spPr>
          <a:xfrm>
            <a:off x="517525" y="4175760"/>
            <a:ext cx="76200" cy="76200"/>
          </a:xfrm>
          <a:prstGeom prst="ellipse">
            <a:avLst/>
          </a:prstGeom>
          <a:solidFill>
            <a:schemeClr val="tx1"/>
          </a:solidFill>
          <a:ln w="12700" cmpd="sng">
            <a:solidFill>
              <a:schemeClr val="tx1"/>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cstate="print">
            <a:extLst>
              <a:ext uri="{28A0092B-C50C-407E-A947-70E740481C1C}">
                <a14:useLocalDpi xmlns:a14="http://schemas.microsoft.com/office/drawing/2010/main" val="0"/>
              </a:ext>
            </a:extLst>
          </a:blip>
          <a:srcRect b="6177"/>
          <a:stretch>
            <a:fillRect/>
          </a:stretch>
        </p:blipFill>
        <p:spPr>
          <a:xfrm>
            <a:off x="0" y="0"/>
            <a:ext cx="12192000" cy="6863379"/>
          </a:xfrm>
          <a:prstGeom prst="rect">
            <a:avLst/>
          </a:prstGeom>
        </p:spPr>
      </p:pic>
      <p:sp>
        <p:nvSpPr>
          <p:cNvPr id="23" name="矩形 17"/>
          <p:cNvSpPr>
            <a:spLocks noChangeArrowheads="1"/>
          </p:cNvSpPr>
          <p:nvPr/>
        </p:nvSpPr>
        <p:spPr bwMode="auto">
          <a:xfrm>
            <a:off x="372456" y="1063297"/>
            <a:ext cx="11381393" cy="5631180"/>
          </a:xfrm>
          <a:prstGeom prst="rect">
            <a:avLst/>
          </a:prstGeom>
          <a:noFill/>
          <a:ln w="9525">
            <a:noFill/>
            <a:miter lim="800000"/>
          </a:ln>
        </p:spPr>
        <p:txBody>
          <a:bodyPr wrap="square">
            <a:spAutoFit/>
          </a:bodyPr>
          <a:lstStyle/>
          <a:p>
            <a:pPr algn="just">
              <a:lnSpc>
                <a:spcPct val="150000"/>
              </a:lnSpc>
            </a:pPr>
            <a:r>
              <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负责学位授予资格审批的单位应当自受理申请之日起</a:t>
            </a: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九十日</a:t>
            </a: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内作出决议，并向社会公示。公示期不少于</a:t>
            </a: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十个工作日</a:t>
            </a: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50000"/>
              </a:lnSpc>
            </a:pPr>
            <a:r>
              <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学位授予单位应当自申请日期截止之日起</a:t>
            </a: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六十日</a:t>
            </a: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内审查决定是否受理申请，并通知申请人。</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50000"/>
              </a:lnSpc>
            </a:pPr>
            <a:r>
              <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硕士学位答辩委员会组成人员应当</a:t>
            </a: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不少于三人</a:t>
            </a: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。博士学位答辩委员会组成人员应当</a:t>
            </a: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不少于五人</a:t>
            </a: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，其中学位授予单位以外的专家应当</a:t>
            </a: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不少于二人。</a:t>
            </a:r>
            <a:endPar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50000"/>
              </a:lnSpc>
            </a:pPr>
            <a:r>
              <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答辩委员会应当按照规定的程序组织答辩，就学位申请人是否通过答辩形成决议并</a:t>
            </a: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当场宣布</a:t>
            </a: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。答辩以投票方式表决，由全体组成人员的</a:t>
            </a: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三分之二以上</a:t>
            </a: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通过。除内容涉及国家秘密的外，答辩应当公开举行。</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50000"/>
              </a:lnSpc>
            </a:pP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 name="椭圆 2"/>
          <p:cNvSpPr/>
          <p:nvPr/>
        </p:nvSpPr>
        <p:spPr>
          <a:xfrm>
            <a:off x="517525" y="2494280"/>
            <a:ext cx="76200" cy="76200"/>
          </a:xfrm>
          <a:prstGeom prst="ellipse">
            <a:avLst/>
          </a:prstGeom>
          <a:solidFill>
            <a:schemeClr val="tx1"/>
          </a:solidFill>
          <a:ln w="12700" cmpd="sng">
            <a:solidFill>
              <a:schemeClr val="tx1"/>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 name="椭圆 5"/>
          <p:cNvSpPr/>
          <p:nvPr/>
        </p:nvSpPr>
        <p:spPr>
          <a:xfrm>
            <a:off x="517525" y="3609975"/>
            <a:ext cx="76200" cy="76200"/>
          </a:xfrm>
          <a:prstGeom prst="ellipse">
            <a:avLst/>
          </a:prstGeom>
          <a:solidFill>
            <a:schemeClr val="tx1"/>
          </a:solidFill>
          <a:ln w="12700" cmpd="sng">
            <a:solidFill>
              <a:schemeClr val="tx1"/>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2" name="椭圆 11"/>
          <p:cNvSpPr/>
          <p:nvPr/>
        </p:nvSpPr>
        <p:spPr>
          <a:xfrm>
            <a:off x="593725" y="1378585"/>
            <a:ext cx="76200" cy="76200"/>
          </a:xfrm>
          <a:prstGeom prst="ellipse">
            <a:avLst/>
          </a:prstGeom>
          <a:solidFill>
            <a:schemeClr val="tx1"/>
          </a:solidFill>
          <a:ln w="12700" cmpd="sng">
            <a:solidFill>
              <a:schemeClr val="tx1"/>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3" name="椭圆 12"/>
          <p:cNvSpPr/>
          <p:nvPr/>
        </p:nvSpPr>
        <p:spPr>
          <a:xfrm>
            <a:off x="568325" y="4725670"/>
            <a:ext cx="76200" cy="76200"/>
          </a:xfrm>
          <a:prstGeom prst="ellipse">
            <a:avLst/>
          </a:prstGeom>
          <a:solidFill>
            <a:schemeClr val="tx1"/>
          </a:solidFill>
          <a:ln w="12700" cmpd="sng">
            <a:solidFill>
              <a:schemeClr val="tx1"/>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cstate="print">
            <a:extLst>
              <a:ext uri="{28A0092B-C50C-407E-A947-70E740481C1C}">
                <a14:useLocalDpi xmlns:a14="http://schemas.microsoft.com/office/drawing/2010/main" val="0"/>
              </a:ext>
            </a:extLst>
          </a:blip>
          <a:srcRect b="6177"/>
          <a:stretch>
            <a:fillRect/>
          </a:stretch>
        </p:blipFill>
        <p:spPr>
          <a:xfrm>
            <a:off x="0" y="0"/>
            <a:ext cx="12192000" cy="6863379"/>
          </a:xfrm>
          <a:prstGeom prst="rect">
            <a:avLst/>
          </a:prstGeom>
        </p:spPr>
      </p:pic>
      <p:sp>
        <p:nvSpPr>
          <p:cNvPr id="23" name="矩形 17"/>
          <p:cNvSpPr>
            <a:spLocks noChangeArrowheads="1"/>
          </p:cNvSpPr>
          <p:nvPr/>
        </p:nvSpPr>
        <p:spPr bwMode="auto">
          <a:xfrm>
            <a:off x="372456" y="1063297"/>
            <a:ext cx="11381393" cy="4523105"/>
          </a:xfrm>
          <a:prstGeom prst="rect">
            <a:avLst/>
          </a:prstGeom>
          <a:noFill/>
          <a:ln w="9525">
            <a:noFill/>
            <a:miter lim="800000"/>
          </a:ln>
        </p:spPr>
        <p:txBody>
          <a:bodyPr wrap="square">
            <a:spAutoFit/>
          </a:bodyPr>
          <a:lstStyle/>
          <a:p>
            <a:pPr algn="just">
              <a:lnSpc>
                <a:spcPct val="150000"/>
              </a:lnSpc>
            </a:pPr>
            <a:r>
              <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学位授予单位应当保存学位申请人的申请材料和学位论文、实践成果等档案资料；博士学位论文应当同时交存国家图书馆和有关专业图书馆。</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50000"/>
              </a:lnSpc>
            </a:pPr>
            <a:r>
              <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国务院教育行政部门和省级学位委员会应当在各自职责范围内定期组织专家对已经批准的学位授予单位及学位授予点进行质量评估。对经质量评估确认不能保证所授学位质量的，责令限期整改；情节严重的，由原审批单位撤销相应学位授予资格。</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50000"/>
              </a:lnSpc>
            </a:pPr>
            <a:r>
              <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学位申请人或者学位获得者申请复核的，学位授予单位应当自受理复核申请之日起</a:t>
            </a: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三十日内</a:t>
            </a: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进行复核并作出复核决定。</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 name="椭圆 1"/>
          <p:cNvSpPr/>
          <p:nvPr/>
        </p:nvSpPr>
        <p:spPr>
          <a:xfrm>
            <a:off x="593725" y="1447800"/>
            <a:ext cx="76200" cy="76200"/>
          </a:xfrm>
          <a:prstGeom prst="ellipse">
            <a:avLst/>
          </a:prstGeom>
          <a:solidFill>
            <a:schemeClr val="tx1"/>
          </a:solidFill>
          <a:ln w="12700" cmpd="sng">
            <a:solidFill>
              <a:schemeClr val="tx1"/>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 name="椭圆 3"/>
          <p:cNvSpPr/>
          <p:nvPr/>
        </p:nvSpPr>
        <p:spPr>
          <a:xfrm>
            <a:off x="517525" y="2500630"/>
            <a:ext cx="76200" cy="76200"/>
          </a:xfrm>
          <a:prstGeom prst="ellipse">
            <a:avLst/>
          </a:prstGeom>
          <a:solidFill>
            <a:schemeClr val="tx1"/>
          </a:solidFill>
          <a:ln w="12700" cmpd="sng">
            <a:solidFill>
              <a:schemeClr val="tx1"/>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 name="椭圆 5"/>
          <p:cNvSpPr/>
          <p:nvPr/>
        </p:nvSpPr>
        <p:spPr>
          <a:xfrm>
            <a:off x="517525" y="4709795"/>
            <a:ext cx="76200" cy="76200"/>
          </a:xfrm>
          <a:prstGeom prst="ellipse">
            <a:avLst/>
          </a:prstGeom>
          <a:solidFill>
            <a:schemeClr val="tx1"/>
          </a:solidFill>
          <a:ln w="12700" cmpd="sng">
            <a:solidFill>
              <a:schemeClr val="tx1"/>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t="7813" b="7813"/>
          <a:stretch>
            <a:fillRect/>
          </a:stretch>
        </p:blipFill>
        <p:spPr>
          <a:xfrm>
            <a:off x="-13648" y="0"/>
            <a:ext cx="12192000" cy="6858000"/>
          </a:xfrm>
          <a:prstGeom prst="rect">
            <a:avLst/>
          </a:prstGeom>
        </p:spPr>
      </p:pic>
      <p:sp>
        <p:nvSpPr>
          <p:cNvPr id="5" name="矩形 4"/>
          <p:cNvSpPr/>
          <p:nvPr/>
        </p:nvSpPr>
        <p:spPr>
          <a:xfrm>
            <a:off x="-27296" y="0"/>
            <a:ext cx="12219296" cy="6858000"/>
          </a:xfrm>
          <a:prstGeom prst="rect">
            <a:avLst/>
          </a:prstGeom>
          <a:solidFill>
            <a:srgbClr val="DC3644">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 name="直接连接符 2"/>
          <p:cNvCxnSpPr/>
          <p:nvPr/>
        </p:nvCxnSpPr>
        <p:spPr>
          <a:xfrm>
            <a:off x="-27296" y="0"/>
            <a:ext cx="3146053" cy="339856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8982316" y="3739243"/>
            <a:ext cx="3236980" cy="31187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2989534" y="2648263"/>
            <a:ext cx="6212931" cy="1517338"/>
            <a:chOff x="2989534" y="2705725"/>
            <a:chExt cx="6212931" cy="1517338"/>
          </a:xfrm>
        </p:grpSpPr>
        <p:sp>
          <p:nvSpPr>
            <p:cNvPr id="12" name="文本框 11"/>
            <p:cNvSpPr txBox="1"/>
            <p:nvPr/>
          </p:nvSpPr>
          <p:spPr>
            <a:xfrm>
              <a:off x="2989534" y="2705725"/>
              <a:ext cx="6212931" cy="1446550"/>
            </a:xfrm>
            <a:prstGeom prst="rect">
              <a:avLst/>
            </a:prstGeom>
            <a:noFill/>
          </p:spPr>
          <p:txBody>
            <a:bodyPr wrap="square" rtlCol="0">
              <a:spAutoFit/>
            </a:bodyPr>
            <a:lstStyle/>
            <a:p>
              <a:pPr algn="ctr"/>
              <a:r>
                <a:rPr lang="en-US" altLang="zh-CN" sz="8800" dirty="0" smtClean="0">
                  <a:solidFill>
                    <a:schemeClr val="bg1"/>
                  </a:solidFill>
                  <a:latin typeface="方正兰亭纤黑_GBK" panose="02000000000000000000" pitchFamily="2" charset="-122"/>
                  <a:ea typeface="方正兰亭纤黑_GBK" panose="02000000000000000000" pitchFamily="2" charset="-122"/>
                </a:rPr>
                <a:t>THANKS</a:t>
              </a:r>
              <a:endParaRPr lang="zh-CN" altLang="en-US" sz="8800" dirty="0">
                <a:solidFill>
                  <a:schemeClr val="bg1"/>
                </a:solidFill>
                <a:latin typeface="方正兰亭纤黑_GBK" panose="02000000000000000000" pitchFamily="2" charset="-122"/>
                <a:ea typeface="方正兰亭纤黑_GBK" panose="02000000000000000000" pitchFamily="2" charset="-122"/>
              </a:endParaRPr>
            </a:p>
          </p:txBody>
        </p:sp>
        <p:sp>
          <p:nvSpPr>
            <p:cNvPr id="2" name="圆角矩形 1"/>
            <p:cNvSpPr/>
            <p:nvPr/>
          </p:nvSpPr>
          <p:spPr>
            <a:xfrm>
              <a:off x="3629890" y="3918262"/>
              <a:ext cx="4932219" cy="30480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solidFill>
                    <a:srgbClr val="DC3644"/>
                  </a:solidFill>
                  <a:latin typeface="微软雅黑 Light" panose="020B0502040204020203" pitchFamily="34" charset="-122"/>
                  <a:ea typeface="微软雅黑 Light" panose="020B0502040204020203" pitchFamily="34" charset="-122"/>
                </a:rPr>
                <a:t>———       </a:t>
              </a:r>
              <a:r>
                <a:rPr lang="zh-CN" altLang="en-US" sz="1600" dirty="0" smtClean="0">
                  <a:solidFill>
                    <a:srgbClr val="DC3644"/>
                  </a:solidFill>
                  <a:latin typeface="微软雅黑 Light" panose="020B0502040204020203" pitchFamily="34" charset="-122"/>
                  <a:ea typeface="微软雅黑 Light" panose="020B0502040204020203" pitchFamily="34" charset="-122"/>
                </a:rPr>
                <a:t>福建中医药大学研究生院</a:t>
              </a:r>
              <a:r>
                <a:rPr lang="zh-CN" altLang="en-US" sz="1600" dirty="0" smtClean="0">
                  <a:solidFill>
                    <a:srgbClr val="DC3644"/>
                  </a:solidFill>
                  <a:latin typeface="微软雅黑 Light" panose="020B0502040204020203" pitchFamily="34" charset="-122"/>
                  <a:ea typeface="微软雅黑 Light" panose="020B0502040204020203" pitchFamily="34" charset="-122"/>
                </a:rPr>
                <a:t> </a:t>
              </a:r>
              <a:r>
                <a:rPr lang="en-US" altLang="zh-CN" sz="1600" dirty="0" smtClean="0">
                  <a:solidFill>
                    <a:srgbClr val="DC3644"/>
                  </a:solidFill>
                  <a:latin typeface="微软雅黑 Light" panose="020B0502040204020203" pitchFamily="34" charset="-122"/>
                  <a:ea typeface="微软雅黑 Light" panose="020B0502040204020203" pitchFamily="34" charset="-122"/>
                </a:rPr>
                <a:t>————</a:t>
              </a:r>
              <a:endParaRPr lang="zh-CN" altLang="en-US" dirty="0">
                <a:solidFill>
                  <a:srgbClr val="DC3644"/>
                </a:solidFill>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par>
    </p:tnLst>
  </p:timing>
</p:sld>
</file>

<file path=ppt/tags/tag1.xml><?xml version="1.0" encoding="utf-8"?>
<p:tagLst xmlns:p="http://schemas.openxmlformats.org/presentationml/2006/main">
  <p:tag name="KSO_WM_DIAGRAM_VIRTUALLY_FRAME" val="{&quot;height&quot;:399.6490551181102,&quot;left&quot;:246.26102362204725,&quot;top&quot;:70.13251968503937,&quot;width&quot;:606.8203937007875}"/>
</p:tagLst>
</file>

<file path=ppt/tags/tag2.xml><?xml version="1.0" encoding="utf-8"?>
<p:tagLst xmlns:p="http://schemas.openxmlformats.org/presentationml/2006/main">
  <p:tag name="KSO_WM_DIAGRAM_VIRTUALLY_FRAME" val="{&quot;height&quot;:399.6490551181102,&quot;left&quot;:246.26102362204725,&quot;top&quot;:70.13251968503937,&quot;width&quot;:606.8203937007875}"/>
</p:tagLst>
</file>

<file path=ppt/tags/tag3.xml><?xml version="1.0" encoding="utf-8"?>
<p:tagLst xmlns:p="http://schemas.openxmlformats.org/presentationml/2006/main">
  <p:tag name="KSO_WM_DIAGRAM_VIRTUALLY_FRAME" val="{&quot;height&quot;:399.6490551181102,&quot;left&quot;:246.26102362204725,&quot;top&quot;:70.13251968503937,&quot;width&quot;:606.8203937007875}"/>
</p:tagLst>
</file>

<file path=ppt/tags/tag4.xml><?xml version="1.0" encoding="utf-8"?>
<p:tagLst xmlns:p="http://schemas.openxmlformats.org/presentationml/2006/main">
  <p:tag name="KSO_WM_DIAGRAM_VIRTUALLY_FRAME" val="{&quot;height&quot;:399.6490551181102,&quot;left&quot;:246.26102362204725,&quot;top&quot;:70.13251968503937,&quot;width&quot;:606.8203937007875}"/>
</p:tagLst>
</file>

<file path=ppt/tags/tag5.xml><?xml version="1.0" encoding="utf-8"?>
<p:tagLst xmlns:p="http://schemas.openxmlformats.org/presentationml/2006/main">
  <p:tag name="KSO_WM_DIAGRAM_VIRTUALLY_FRAME" val="{&quot;height&quot;:399.6490551181102,&quot;left&quot;:246.26102362204725,&quot;top&quot;:70.13251968503937,&quot;width&quot;:606.8203937007875}"/>
</p:tagLst>
</file>

<file path=ppt/tags/tag6.xml><?xml version="1.0" encoding="utf-8"?>
<p:tagLst xmlns:p="http://schemas.openxmlformats.org/presentationml/2006/main">
  <p:tag name="KSO_WM_DIAGRAM_VIRTUALLY_FRAME" val="{&quot;height&quot;:399.6490551181102,&quot;left&quot;:246.26102362204725,&quot;top&quot;:70.13251968503937,&quot;width&quot;:606.8203937007875}"/>
</p:tagLst>
</file>

<file path=ppt/tags/tag7.xml><?xml version="1.0" encoding="utf-8"?>
<p:tagLst xmlns:p="http://schemas.openxmlformats.org/presentationml/2006/main">
  <p:tag name="KSO_WM_DIAGRAM_VIRTUALLY_FRAME" val="{&quot;height&quot;:399.6490551181102,&quot;left&quot;:246.26102362204725,&quot;top&quot;:70.13251968503937,&quot;width&quot;:606.8203937007875}"/>
</p:tagLst>
</file>

<file path=ppt/tags/tag8.xml><?xml version="1.0" encoding="utf-8"?>
<p:tagLst xmlns:p="http://schemas.openxmlformats.org/presentationml/2006/main">
  <p:tag name="KSO_WM_DIAGRAM_VIRTUALLY_FRAME" val="{&quot;height&quot;:399.6490551181102,&quot;left&quot;:246.26102362204725,&quot;top&quot;:70.13251968503937,&quot;width&quot;:606.8203937007875}"/>
</p:tagLst>
</file>

<file path=ppt/tags/tag9.xml><?xml version="1.0" encoding="utf-8"?>
<p:tagLst xmlns:p="http://schemas.openxmlformats.org/presentationml/2006/main">
  <p:tag name="KSO_WM_DIAGRAM_VIRTUALLY_FRAME" val="{&quot;height&quot;:399.6490551181102,&quot;left&quot;:246.26102362204725,&quot;top&quot;:70.13251968503937,&quot;width&quot;:606.8203937007875}"/>
</p:tagLst>
</file>

<file path=ppt/tags/tag10.xml><?xml version="1.0" encoding="utf-8"?>
<p:tagLst xmlns:p="http://schemas.openxmlformats.org/presentationml/2006/main">
  <p:tag name="KSO_WM_DIAGRAM_VIRTUALLY_FRAME" val="{&quot;height&quot;:399.6490551181102,&quot;left&quot;:246.26102362204725,&quot;top&quot;:70.13251968503937,&quot;width&quot;:606.8203937007875}"/>
</p:tagLst>
</file>

<file path=ppt/tags/tag11.xml><?xml version="1.0" encoding="utf-8"?>
<p:tagLst xmlns:p="http://schemas.openxmlformats.org/presentationml/2006/main">
  <p:tag name="KSO_WM_DIAGRAM_VIRTUALLY_FRAME" val="{&quot;height&quot;:399.6490551181102,&quot;left&quot;:246.26102362204725,&quot;top&quot;:70.13251968503937,&quot;width&quot;:606.8203937007875}"/>
</p:tagLst>
</file>

<file path=ppt/tags/tag12.xml><?xml version="1.0" encoding="utf-8"?>
<p:tagLst xmlns:p="http://schemas.openxmlformats.org/presentationml/2006/main">
  <p:tag name="KSO_WM_DIAGRAM_VIRTUALLY_FRAME" val="{&quot;height&quot;:399.6490551181102,&quot;left&quot;:246.26102362204725,&quot;top&quot;:70.13251968503937,&quot;width&quot;:606.8203937007875}"/>
</p:tagLst>
</file>

<file path=ppt/tags/tag13.xml><?xml version="1.0" encoding="utf-8"?>
<p:tagLst xmlns:p="http://schemas.openxmlformats.org/presentationml/2006/main">
  <p:tag name="KSO_WM_DIAGRAM_VIRTUALLY_FRAME" val="{&quot;height&quot;:399.6490551181102,&quot;left&quot;:246.26102362204725,&quot;top&quot;:70.13251968503937,&quot;width&quot;:606.8203937007875}"/>
</p:tagLst>
</file>

<file path=ppt/tags/tag14.xml><?xml version="1.0" encoding="utf-8"?>
<p:tagLst xmlns:p="http://schemas.openxmlformats.org/presentationml/2006/main">
  <p:tag name="KSO_WM_DIAGRAM_VIRTUALLY_FRAME" val="{&quot;height&quot;:399.6490551181102,&quot;left&quot;:246.26102362204725,&quot;top&quot;:70.13251968503937,&quot;width&quot;:606.8203937007875}"/>
</p:tagLst>
</file>

<file path=ppt/tags/tag15.xml><?xml version="1.0" encoding="utf-8"?>
<p:tagLst xmlns:p="http://schemas.openxmlformats.org/presentationml/2006/main">
  <p:tag name="KSO_WM_DIAGRAM_VIRTUALLY_FRAME" val="{&quot;height&quot;:367.05,&quot;left&quot;:229.46834645669293,&quot;top&quot;:117.25,&quot;width&quot;:717.381653543307}"/>
</p:tagLst>
</file>

<file path=ppt/tags/tag16.xml><?xml version="1.0" encoding="utf-8"?>
<p:tagLst xmlns:p="http://schemas.openxmlformats.org/presentationml/2006/main">
  <p:tag name="KSO_WM_DIAGRAM_VIRTUALLY_FRAME" val="{&quot;height&quot;:367.05,&quot;left&quot;:229.46834645669293,&quot;top&quot;:117.25,&quot;width&quot;:717.381653543307}"/>
</p:tagLst>
</file>

<file path=ppt/tags/tag17.xml><?xml version="1.0" encoding="utf-8"?>
<p:tagLst xmlns:p="http://schemas.openxmlformats.org/presentationml/2006/main">
  <p:tag name="KSO_WM_DIAGRAM_VIRTUALLY_FRAME" val="{&quot;height&quot;:367.05,&quot;left&quot;:229.46834645669293,&quot;top&quot;:117.25,&quot;width&quot;:717.381653543307}"/>
</p:tagLst>
</file>

<file path=ppt/tags/tag18.xml><?xml version="1.0" encoding="utf-8"?>
<p:tagLst xmlns:p="http://schemas.openxmlformats.org/presentationml/2006/main">
  <p:tag name="KSO_WM_DIAGRAM_VIRTUALLY_FRAME" val="{&quot;height&quot;:367.05,&quot;left&quot;:229.46834645669293,&quot;top&quot;:117.25,&quot;width&quot;:717.381653543307}"/>
</p:tagLst>
</file>

<file path=ppt/tags/tag19.xml><?xml version="1.0" encoding="utf-8"?>
<p:tagLst xmlns:p="http://schemas.openxmlformats.org/presentationml/2006/main">
  <p:tag name="KSO_WM_DIAGRAM_VIRTUALLY_FRAME" val="{&quot;height&quot;:367.05,&quot;left&quot;:229.46834645669293,&quot;top&quot;:117.25,&quot;width&quot;:717.381653543307}"/>
</p:tagLst>
</file>

<file path=ppt/tags/tag20.xml><?xml version="1.0" encoding="utf-8"?>
<p:tagLst xmlns:p="http://schemas.openxmlformats.org/presentationml/2006/main">
  <p:tag name="KSO_WM_DIAGRAM_VIRTUALLY_FRAME" val="{&quot;height&quot;:367.05,&quot;left&quot;:229.46834645669293,&quot;top&quot;:117.25,&quot;width&quot;:717.381653543307}"/>
</p:tagLst>
</file>

<file path=ppt/tags/tag21.xml><?xml version="1.0" encoding="utf-8"?>
<p:tagLst xmlns:p="http://schemas.openxmlformats.org/presentationml/2006/main">
  <p:tag name="KSO_WM_DIAGRAM_VIRTUALLY_FRAME" val="{&quot;height&quot;:367.05,&quot;left&quot;:229.46834645669293,&quot;top&quot;:117.25,&quot;width&quot;:717.381653543307}"/>
</p:tagLst>
</file>

<file path=ppt/tags/tag22.xml><?xml version="1.0" encoding="utf-8"?>
<p:tagLst xmlns:p="http://schemas.openxmlformats.org/presentationml/2006/main">
  <p:tag name="KSO_WM_DIAGRAM_VIRTUALLY_FRAME" val="{&quot;height&quot;:367.05,&quot;left&quot;:229.46834645669293,&quot;top&quot;:117.25,&quot;width&quot;:717.381653543307}"/>
</p:tagLst>
</file>

<file path=ppt/tags/tag23.xml><?xml version="1.0" encoding="utf-8"?>
<p:tagLst xmlns:p="http://schemas.openxmlformats.org/presentationml/2006/main">
  <p:tag name="KSO_WM_DIAGRAM_VIRTUALLY_FRAME" val="{&quot;height&quot;:367.05,&quot;left&quot;:229.46834645669293,&quot;top&quot;:117.25,&quot;width&quot;:717.381653543307}"/>
</p:tagLst>
</file>

<file path=ppt/tags/tag24.xml><?xml version="1.0" encoding="utf-8"?>
<p:tagLst xmlns:p="http://schemas.openxmlformats.org/presentationml/2006/main">
  <p:tag name="KSO_WM_DIAGRAM_VIRTUALLY_FRAME" val="{&quot;height&quot;:367.05,&quot;left&quot;:229.46834645669293,&quot;top&quot;:117.25,&quot;width&quot;:717.381653543307}"/>
</p:tagLst>
</file>

<file path=ppt/tags/tag25.xml><?xml version="1.0" encoding="utf-8"?>
<p:tagLst xmlns:p="http://schemas.openxmlformats.org/presentationml/2006/main">
  <p:tag name="KSO_WM_DIAGRAM_VIRTUALLY_FRAME" val="{&quot;height&quot;:480.55000000000007,&quot;left&quot;:191.96834645669293,&quot;top&quot;:56.3,&quot;width&quot;:777.8816535433073}"/>
</p:tagLst>
</file>

<file path=ppt/tags/tag26.xml><?xml version="1.0" encoding="utf-8"?>
<p:tagLst xmlns:p="http://schemas.openxmlformats.org/presentationml/2006/main">
  <p:tag name="KSO_WM_DIAGRAM_VIRTUALLY_FRAME" val="{&quot;height&quot;:480.55000000000007,&quot;left&quot;:191.96834645669293,&quot;top&quot;:56.3,&quot;width&quot;:777.8816535433073}"/>
</p:tagLst>
</file>

<file path=ppt/tags/tag27.xml><?xml version="1.0" encoding="utf-8"?>
<p:tagLst xmlns:p="http://schemas.openxmlformats.org/presentationml/2006/main">
  <p:tag name="KSO_WM_DIAGRAM_VIRTUALLY_FRAME" val="{&quot;height&quot;:480.55000000000007,&quot;left&quot;:191.96834645669293,&quot;top&quot;:56.3,&quot;width&quot;:777.8816535433073}"/>
</p:tagLst>
</file>

<file path=ppt/tags/tag28.xml><?xml version="1.0" encoding="utf-8"?>
<p:tagLst xmlns:p="http://schemas.openxmlformats.org/presentationml/2006/main">
  <p:tag name="KSO_WM_DIAGRAM_VIRTUALLY_FRAME" val="{&quot;height&quot;:480.55000000000007,&quot;left&quot;:191.96834645669293,&quot;top&quot;:56.3,&quot;width&quot;:777.8816535433073}"/>
</p:tagLst>
</file>

<file path=ppt/tags/tag29.xml><?xml version="1.0" encoding="utf-8"?>
<p:tagLst xmlns:p="http://schemas.openxmlformats.org/presentationml/2006/main">
  <p:tag name="KSO_WM_DIAGRAM_VIRTUALLY_FRAME" val="{&quot;height&quot;:480.55000000000007,&quot;left&quot;:191.96834645669293,&quot;top&quot;:56.3,&quot;width&quot;:777.8816535433073}"/>
</p:tagLst>
</file>

<file path=ppt/tags/tag30.xml><?xml version="1.0" encoding="utf-8"?>
<p:tagLst xmlns:p="http://schemas.openxmlformats.org/presentationml/2006/main">
  <p:tag name="KSO_WM_DIAGRAM_VIRTUALLY_FRAME" val="{&quot;height&quot;:480.55000000000007,&quot;left&quot;:191.96834645669293,&quot;top&quot;:56.3,&quot;width&quot;:777.8816535433073}"/>
</p:tagLst>
</file>

<file path=ppt/tags/tag31.xml><?xml version="1.0" encoding="utf-8"?>
<p:tagLst xmlns:p="http://schemas.openxmlformats.org/presentationml/2006/main">
  <p:tag name="KSO_WM_DIAGRAM_VIRTUALLY_FRAME" val="{&quot;height&quot;:480.55000000000007,&quot;left&quot;:191.96834645669293,&quot;top&quot;:56.3,&quot;width&quot;:777.8816535433073}"/>
</p:tagLst>
</file>

<file path=ppt/tags/tag32.xml><?xml version="1.0" encoding="utf-8"?>
<p:tagLst xmlns:p="http://schemas.openxmlformats.org/presentationml/2006/main">
  <p:tag name="KSO_WM_DIAGRAM_VIRTUALLY_FRAME" val="{&quot;height&quot;:480.55000000000007,&quot;left&quot;:191.96834645669293,&quot;top&quot;:56.3,&quot;width&quot;:777.8816535433073}"/>
</p:tagLst>
</file>

<file path=ppt/tags/tag33.xml><?xml version="1.0" encoding="utf-8"?>
<p:tagLst xmlns:p="http://schemas.openxmlformats.org/presentationml/2006/main">
  <p:tag name="KSO_WM_DIAGRAM_VIRTUALLY_FRAME" val="{&quot;height&quot;:480.55000000000007,&quot;left&quot;:191.96834645669293,&quot;top&quot;:56.3,&quot;width&quot;:777.8816535433073}"/>
</p:tagLst>
</file>

<file path=ppt/tags/tag34.xml><?xml version="1.0" encoding="utf-8"?>
<p:tagLst xmlns:p="http://schemas.openxmlformats.org/presentationml/2006/main">
  <p:tag name="KSO_WM_DIAGRAM_VIRTUALLY_FRAME" val="{&quot;height&quot;:480.55000000000007,&quot;left&quot;:191.96834645669293,&quot;top&quot;:56.3,&quot;width&quot;:777.8816535433073}"/>
</p:tagLst>
</file>

<file path=ppt/tags/tag35.xml><?xml version="1.0" encoding="utf-8"?>
<p:tagLst xmlns:p="http://schemas.openxmlformats.org/presentationml/2006/main">
  <p:tag name="commondata" val="eyJoZGlkIjoiMTM4YmY1ZjRkMDk5Yzk0MDVjMDc2YzZkNzViZGU4NGU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2799</Words>
  <Application>WPS 演示</Application>
  <PresentationFormat>自定义</PresentationFormat>
  <Paragraphs>93</Paragraphs>
  <Slides>15</Slides>
  <Notes>0</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15</vt:i4>
      </vt:variant>
    </vt:vector>
  </HeadingPairs>
  <TitlesOfParts>
    <vt:vector size="26" baseType="lpstr">
      <vt:lpstr>Arial</vt:lpstr>
      <vt:lpstr>宋体</vt:lpstr>
      <vt:lpstr>Wingdings</vt:lpstr>
      <vt:lpstr>微软雅黑</vt:lpstr>
      <vt:lpstr>Calibri</vt:lpstr>
      <vt:lpstr>方正兰亭纤黑_GBK</vt:lpstr>
      <vt:lpstr>黑体</vt:lpstr>
      <vt:lpstr>微软雅黑 Light</vt:lpstr>
      <vt:lpstr>Arial Unicode MS</vt:lpstr>
      <vt:lpstr>Calibri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Fr</dc:creator>
  <cp:lastModifiedBy>陈倪济世</cp:lastModifiedBy>
  <cp:revision>435</cp:revision>
  <dcterms:created xsi:type="dcterms:W3CDTF">2015-07-05T00:53:00Z</dcterms:created>
  <dcterms:modified xsi:type="dcterms:W3CDTF">2024-05-13T07:04:52Z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2052-12.1.0.16910</vt:lpwstr>
  </property>
  <property fmtid="{D5CDD505-2E9C-101B-9397-08002B2CF9AE}" pid="3" name="ICV">
    <vt:lpwstr>8FE7C33C6BA64120A014CB4B08DE8E60_13</vt:lpwstr>
  </property>
</Properties>
</file>